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63" r:id="rId3"/>
    <p:sldId id="333" r:id="rId4"/>
    <p:sldId id="334" r:id="rId5"/>
    <p:sldId id="335" r:id="rId6"/>
    <p:sldId id="336" r:id="rId7"/>
    <p:sldId id="337" r:id="rId8"/>
    <p:sldId id="338" r:id="rId9"/>
    <p:sldId id="339" r:id="rId10"/>
    <p:sldId id="340" r:id="rId11"/>
    <p:sldId id="341" r:id="rId12"/>
    <p:sldId id="343" r:id="rId13"/>
    <p:sldId id="348" r:id="rId14"/>
    <p:sldId id="344" r:id="rId15"/>
    <p:sldId id="345" r:id="rId16"/>
    <p:sldId id="347" r:id="rId17"/>
    <p:sldId id="351" r:id="rId18"/>
    <p:sldId id="349" r:id="rId19"/>
    <p:sldId id="355" r:id="rId20"/>
    <p:sldId id="358" r:id="rId21"/>
    <p:sldId id="360" r:id="rId22"/>
    <p:sldId id="359" r:id="rId23"/>
    <p:sldId id="367" r:id="rId24"/>
    <p:sldId id="364" r:id="rId25"/>
    <p:sldId id="365" r:id="rId26"/>
    <p:sldId id="366" r:id="rId27"/>
    <p:sldId id="361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00FF"/>
    <a:srgbClr val="09245B"/>
    <a:srgbClr val="33CC33"/>
    <a:srgbClr val="66FF66"/>
    <a:srgbClr val="3399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5" autoAdjust="0"/>
    <p:restoredTop sz="94660"/>
  </p:normalViewPr>
  <p:slideViewPr>
    <p:cSldViewPr>
      <p:cViewPr varScale="1">
        <p:scale>
          <a:sx n="87" d="100"/>
          <a:sy n="87" d="100"/>
        </p:scale>
        <p:origin x="103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81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51BE69-F994-4125-8E51-1C71FB2BA3D5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599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165998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A84DE-CE6B-4226-8749-27233F7CF1B9}" type="slidenum">
              <a:rPr lang="en-US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9E8CA-8576-41C6-AB0F-EACCB60F62F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42113" y="201613"/>
            <a:ext cx="2141537" cy="61801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14325" y="201613"/>
            <a:ext cx="6275388" cy="618013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88A0C-1EAF-4E6D-83A1-6AB69A47BB5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472-D787-40C8-BDCD-1E842E3DB5D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40C0E-9D17-4AB0-9D41-ABB8CB9B0B4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14325" y="1268413"/>
            <a:ext cx="4208463" cy="5113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5188" y="1268413"/>
            <a:ext cx="4208462" cy="5113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CD6F7-2E66-4A99-86A8-A4FA33AC467D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D41EF-A15E-4607-B8DF-D0CC6C33D5FD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70663-A8FA-4955-A75A-DBC0B9FAC92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2972-ACEA-4411-8C8A-338078DBE39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4CB1D-7C07-403A-9C0E-B74AB66BA45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35D82-9E4F-4763-8E36-42557F80B3F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1613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5" y="1268413"/>
            <a:ext cx="856932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" y="6524625"/>
            <a:ext cx="85693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r>
              <a:rPr lang="en-US" dirty="0" smtClean="0"/>
              <a:t>CEOS Working Group on Information Systems and Services, WGISS-29, Bonn, May 17 - 21, 2010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3D84C-132C-4220-9DC0-FE522F8B8BF8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250825" y="981075"/>
            <a:ext cx="864235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1036" name="Picture 1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24750" y="188913"/>
            <a:ext cx="1368425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0825" y="260350"/>
            <a:ext cx="115093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ilto:g.neher@fh-potsdam.de" TargetMode="External"/><Relationship Id="rId2" Type="http://schemas.openxmlformats.org/officeDocument/2006/relationships/hyperlink" Target="mailto:rit@gfz-potsdam.d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2004/02/skos/" TargetMode="External"/><Relationship Id="rId2" Type="http://schemas.openxmlformats.org/officeDocument/2006/relationships/hyperlink" Target="http://www.w3.org/TR/2009/REC-skos-reference-20090818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.org/TR/2009/REC-skos-reference-20090818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.org/2004/02/skos/cor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richard.cyganiak.de/2007/10/lod/lod-datasets_2011-09-19_colored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sdc.gfz-potsdam.de/ontology/isdc_1.0.owl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viaf.org/" TargetMode="External"/><Relationship Id="rId2" Type="http://schemas.openxmlformats.org/officeDocument/2006/relationships/hyperlink" Target="http://purl.org/docs/index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gcmd.gsfc.nasa.gov/Resources/valids/archives/keyword_list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gcmd.gsfc.nasa.gov/Resources/valids/archives/GCMD_Science_Keywords.pdf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iso.org/iso/iso_catalogue/catalogue_tc/catalogue_detail.htm?csnumber=777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www.eionet.europa.eu/gemet/concept?cp=632&amp;langcode=en&amp;ns=1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cmd.gsfc.nasa.gov/Resources/valids/archives/GCMD_Science_Keyword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2348880"/>
            <a:ext cx="8208912" cy="1470025"/>
          </a:xfrm>
        </p:spPr>
        <p:txBody>
          <a:bodyPr/>
          <a:lstStyle/>
          <a:p>
            <a:pPr algn="l"/>
            <a:r>
              <a:rPr lang="de-DE" sz="3000" dirty="0" err="1" smtClean="0"/>
              <a:t>Use</a:t>
            </a:r>
            <a:r>
              <a:rPr lang="de-DE" sz="3000" dirty="0" smtClean="0"/>
              <a:t> </a:t>
            </a:r>
            <a:r>
              <a:rPr lang="de-DE" sz="3000" dirty="0" err="1" smtClean="0"/>
              <a:t>of</a:t>
            </a:r>
            <a:r>
              <a:rPr lang="de-DE" sz="3000" dirty="0" smtClean="0"/>
              <a:t> </a:t>
            </a:r>
            <a:r>
              <a:rPr lang="de-DE" sz="3000" dirty="0" err="1" smtClean="0"/>
              <a:t>NASA's</a:t>
            </a:r>
            <a:r>
              <a:rPr lang="de-DE" sz="3000" dirty="0" smtClean="0"/>
              <a:t> GCMD </a:t>
            </a:r>
            <a:r>
              <a:rPr lang="de-DE" sz="3000" dirty="0" err="1" smtClean="0"/>
              <a:t>keyword</a:t>
            </a:r>
            <a:r>
              <a:rPr lang="de-DE" sz="3000" dirty="0" smtClean="0"/>
              <a:t> </a:t>
            </a:r>
            <a:r>
              <a:rPr lang="de-DE" sz="3000" dirty="0" err="1" smtClean="0"/>
              <a:t>vocabulary</a:t>
            </a:r>
            <a:r>
              <a:rPr lang="de-DE" sz="3000" dirty="0" smtClean="0"/>
              <a:t> transformed </a:t>
            </a:r>
            <a:r>
              <a:rPr lang="de-DE" sz="3000" dirty="0" err="1" smtClean="0"/>
              <a:t>into</a:t>
            </a:r>
            <a:r>
              <a:rPr lang="de-DE" sz="3000" dirty="0" smtClean="0"/>
              <a:t> SKOS </a:t>
            </a:r>
            <a:r>
              <a:rPr lang="de-DE" sz="3000" dirty="0" err="1" smtClean="0"/>
              <a:t>structures</a:t>
            </a:r>
            <a:r>
              <a:rPr lang="de-DE" sz="3000" dirty="0" smtClean="0"/>
              <a:t> in </a:t>
            </a:r>
            <a:r>
              <a:rPr lang="de-DE" sz="3000" dirty="0" err="1" smtClean="0"/>
              <a:t>context</a:t>
            </a:r>
            <a:r>
              <a:rPr lang="de-DE" sz="3000" dirty="0" smtClean="0"/>
              <a:t> </a:t>
            </a:r>
            <a:r>
              <a:rPr lang="de-DE" sz="3000" dirty="0" err="1" smtClean="0"/>
              <a:t>of</a:t>
            </a:r>
            <a:r>
              <a:rPr lang="de-DE" sz="3000" dirty="0" smtClean="0"/>
              <a:t> ISDC* </a:t>
            </a:r>
            <a:r>
              <a:rPr lang="de-DE" sz="3000" dirty="0" err="1" smtClean="0"/>
              <a:t>ontology</a:t>
            </a:r>
            <a:r>
              <a:rPr lang="de-DE" sz="3000" dirty="0" smtClean="0"/>
              <a:t> </a:t>
            </a:r>
            <a:r>
              <a:rPr lang="de-DE" sz="3000" dirty="0" err="1" smtClean="0"/>
              <a:t>and</a:t>
            </a:r>
            <a:r>
              <a:rPr lang="de-DE" sz="3000" dirty="0" smtClean="0"/>
              <a:t> IDN </a:t>
            </a:r>
            <a:r>
              <a:rPr lang="de-DE" sz="3000" dirty="0" err="1" smtClean="0"/>
              <a:t>applications</a:t>
            </a:r>
            <a:endParaRPr lang="en-US" sz="3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3933056"/>
            <a:ext cx="8352928" cy="2448272"/>
          </a:xfrm>
        </p:spPr>
        <p:txBody>
          <a:bodyPr/>
          <a:lstStyle/>
          <a:p>
            <a:pPr algn="l"/>
            <a:r>
              <a:rPr lang="de-DE" sz="2400" dirty="0"/>
              <a:t>Bernd </a:t>
            </a:r>
            <a:r>
              <a:rPr lang="de-DE" sz="2400" dirty="0" smtClean="0"/>
              <a:t>Ritschel</a:t>
            </a:r>
          </a:p>
          <a:p>
            <a:pPr algn="l"/>
            <a:r>
              <a:rPr lang="de-DE" sz="2000" dirty="0" smtClean="0"/>
              <a:t>GFZ ISDC* Manager </a:t>
            </a:r>
            <a:r>
              <a:rPr lang="de-DE" sz="2000" dirty="0" err="1" smtClean="0"/>
              <a:t>and</a:t>
            </a:r>
            <a:r>
              <a:rPr lang="de-DE" sz="2000" dirty="0" smtClean="0"/>
              <a:t> Information Scientist</a:t>
            </a:r>
          </a:p>
          <a:p>
            <a:pPr algn="l"/>
            <a:r>
              <a:rPr lang="de-DE" sz="2000" dirty="0" smtClean="0">
                <a:hlinkClick r:id="rId2"/>
              </a:rPr>
              <a:t>rit@gfz-potsdam.de</a:t>
            </a:r>
            <a:endParaRPr lang="de-DE" sz="2000" dirty="0" smtClean="0"/>
          </a:p>
          <a:p>
            <a:pPr algn="l"/>
            <a:r>
              <a:rPr lang="de-DE" sz="2400" dirty="0" smtClean="0"/>
              <a:t>Günther Neher</a:t>
            </a:r>
          </a:p>
          <a:p>
            <a:pPr algn="l"/>
            <a:r>
              <a:rPr lang="de-DE" sz="2000" dirty="0" smtClean="0"/>
              <a:t>University </a:t>
            </a:r>
            <a:r>
              <a:rPr lang="de-DE" sz="2000" dirty="0" err="1" smtClean="0"/>
              <a:t>of</a:t>
            </a:r>
            <a:r>
              <a:rPr lang="de-DE" sz="2000" dirty="0" smtClean="0"/>
              <a:t> Applied </a:t>
            </a:r>
            <a:r>
              <a:rPr lang="de-DE" sz="2000" dirty="0" err="1" smtClean="0"/>
              <a:t>Sciences</a:t>
            </a:r>
            <a:r>
              <a:rPr lang="de-DE" sz="2000" dirty="0" smtClean="0"/>
              <a:t> Potsdam - </a:t>
            </a:r>
            <a:r>
              <a:rPr lang="de-DE" sz="2000" dirty="0" err="1" smtClean="0"/>
              <a:t>Faculty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Information Science</a:t>
            </a:r>
          </a:p>
          <a:p>
            <a:pPr algn="l"/>
            <a:r>
              <a:rPr lang="de-DE" sz="2000" dirty="0" smtClean="0">
                <a:hlinkClick r:id="rId3"/>
              </a:rPr>
              <a:t>g.neher@fh-potsdam.de </a:t>
            </a:r>
            <a:r>
              <a:rPr lang="de-DE" sz="2000" dirty="0" smtClean="0"/>
              <a:t>		</a:t>
            </a:r>
          </a:p>
          <a:p>
            <a:pPr algn="l"/>
            <a:endParaRPr lang="de-DE" sz="2400" dirty="0" smtClean="0"/>
          </a:p>
          <a:p>
            <a:pPr algn="l"/>
            <a:endParaRPr lang="de-DE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50825" y="765175"/>
            <a:ext cx="8642350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268413"/>
            <a:ext cx="482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827088" y="1408113"/>
            <a:ext cx="1584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400">
                <a:solidFill>
                  <a:srgbClr val="FF3300"/>
                </a:solidFill>
              </a:rPr>
              <a:t>The Electronic</a:t>
            </a:r>
          </a:p>
          <a:p>
            <a:r>
              <a:rPr lang="de-DE" sz="1400">
                <a:solidFill>
                  <a:srgbClr val="FF3300"/>
                </a:solidFill>
              </a:rPr>
              <a:t>Geophysical Year</a:t>
            </a: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1125538"/>
            <a:ext cx="2857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feld 11"/>
          <p:cNvSpPr txBox="1"/>
          <p:nvPr/>
        </p:nvSpPr>
        <p:spPr>
          <a:xfrm>
            <a:off x="5017447" y="6093296"/>
            <a:ext cx="4019049" cy="369332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*Information System </a:t>
            </a:r>
            <a:r>
              <a:rPr lang="de-DE" dirty="0" err="1" smtClean="0"/>
              <a:t>and</a:t>
            </a:r>
            <a:r>
              <a:rPr lang="de-DE" dirty="0" smtClean="0"/>
              <a:t> Data Center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SKOS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4325" y="3717032"/>
            <a:ext cx="8569325" cy="2664718"/>
          </a:xfrm>
        </p:spPr>
        <p:txBody>
          <a:bodyPr/>
          <a:lstStyle/>
          <a:p>
            <a:r>
              <a:rPr lang="en-US" dirty="0" smtClean="0"/>
              <a:t>Simple Knowledge Organization System</a:t>
            </a:r>
          </a:p>
          <a:p>
            <a:pPr lvl="1"/>
            <a:r>
              <a:rPr lang="en-US" dirty="0" smtClean="0"/>
              <a:t>RDF/RDFS based formal language</a:t>
            </a:r>
          </a:p>
          <a:p>
            <a:pPr lvl="1"/>
            <a:r>
              <a:rPr lang="en-US" dirty="0" smtClean="0"/>
              <a:t>for thesauri, taxonomies, classifications, …</a:t>
            </a:r>
          </a:p>
          <a:p>
            <a:pPr lvl="1"/>
            <a:r>
              <a:rPr lang="en-US" dirty="0" smtClean="0"/>
              <a:t>in the framework of the Semantic Web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4572000" y="5949280"/>
            <a:ext cx="4236609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2"/>
              </a:rPr>
              <a:t>http://www.w3.org/TR/2009/REC-skos-reference-20090818/</a:t>
            </a:r>
            <a:endParaRPr lang="en-US" sz="1200" dirty="0"/>
          </a:p>
        </p:txBody>
      </p:sp>
      <p:pic>
        <p:nvPicPr>
          <p:cNvPr id="10242" name="Picture 2" descr="C:\Users\rit\Documents\CEOS\WGISS 32\W3C SKO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124744"/>
            <a:ext cx="5880695" cy="21785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Textfeld 4"/>
          <p:cNvSpPr txBox="1"/>
          <p:nvPr/>
        </p:nvSpPr>
        <p:spPr>
          <a:xfrm>
            <a:off x="5292080" y="3068960"/>
            <a:ext cx="2396362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3"/>
              </a:rPr>
              <a:t>http://www.w3.org/2004/02/skos/</a:t>
            </a:r>
            <a:endParaRPr lang="en-US" sz="1200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SKOS Model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"</a:t>
            </a:r>
            <a:r>
              <a:rPr lang="en-US" dirty="0" smtClean="0">
                <a:solidFill>
                  <a:srgbClr val="0000FF"/>
                </a:solidFill>
              </a:rPr>
              <a:t>concepts</a:t>
            </a:r>
            <a:r>
              <a:rPr lang="en-US" dirty="0" smtClean="0"/>
              <a:t>" (</a:t>
            </a:r>
            <a:r>
              <a:rPr lang="en-US" dirty="0" smtClean="0">
                <a:solidFill>
                  <a:srgbClr val="0000FF"/>
                </a:solidFill>
              </a:rPr>
              <a:t>terms*</a:t>
            </a:r>
            <a:r>
              <a:rPr lang="en-US" dirty="0" smtClean="0"/>
              <a:t>) of a thesaurus or classification scheme are modeled as </a:t>
            </a:r>
            <a:r>
              <a:rPr lang="en-US" dirty="0" smtClean="0">
                <a:solidFill>
                  <a:srgbClr val="FF0000"/>
                </a:solidFill>
              </a:rPr>
              <a:t>individuals</a:t>
            </a:r>
            <a:r>
              <a:rPr lang="en-US" dirty="0" smtClean="0"/>
              <a:t> in the SKOS data model, </a:t>
            </a:r>
          </a:p>
          <a:p>
            <a:r>
              <a:rPr lang="en-US" dirty="0" smtClean="0"/>
              <a:t>and the informal descriptions about and links between those "concepts" (</a:t>
            </a:r>
            <a:r>
              <a:rPr lang="en-US" dirty="0" smtClean="0">
                <a:solidFill>
                  <a:srgbClr val="0000FF"/>
                </a:solidFill>
              </a:rPr>
              <a:t>relations*</a:t>
            </a:r>
            <a:r>
              <a:rPr lang="en-US" dirty="0" smtClean="0"/>
              <a:t>) -as given by the thesaurus or classification scheme- are modeled as facts (</a:t>
            </a:r>
            <a:r>
              <a:rPr lang="en-US" dirty="0" smtClean="0">
                <a:solidFill>
                  <a:srgbClr val="FF0000"/>
                </a:solidFill>
              </a:rPr>
              <a:t>properties*</a:t>
            </a:r>
            <a:r>
              <a:rPr lang="en-US" dirty="0" smtClean="0"/>
              <a:t>) about those individuals</a:t>
            </a:r>
          </a:p>
          <a:p>
            <a:r>
              <a:rPr lang="en-US" dirty="0" smtClean="0"/>
              <a:t>SKOS data are expressed as </a:t>
            </a:r>
            <a:r>
              <a:rPr lang="en-US" dirty="0" smtClean="0">
                <a:solidFill>
                  <a:srgbClr val="FF0000"/>
                </a:solidFill>
              </a:rPr>
              <a:t>RDF triples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572000" y="5949280"/>
            <a:ext cx="4236609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2"/>
              </a:rPr>
              <a:t>http://www.w3.org/TR/2009/REC-skos-reference-20090818/</a:t>
            </a:r>
            <a:endParaRPr lang="en-US" sz="1200" dirty="0"/>
          </a:p>
        </p:txBody>
      </p:sp>
      <p:sp>
        <p:nvSpPr>
          <p:cNvPr id="6" name="Textfeld 5"/>
          <p:cNvSpPr txBox="1"/>
          <p:nvPr/>
        </p:nvSpPr>
        <p:spPr>
          <a:xfrm>
            <a:off x="6948264" y="5229200"/>
            <a:ext cx="1694695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added by B. Ritschel</a:t>
            </a:r>
            <a:endParaRPr lang="en-US" sz="120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SKOS Namespace and </a:t>
            </a:r>
            <a:r>
              <a:rPr lang="en-US" dirty="0" err="1" smtClean="0"/>
              <a:t>Vocab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4325" y="1124744"/>
            <a:ext cx="8569325" cy="5256584"/>
          </a:xfrm>
        </p:spPr>
        <p:txBody>
          <a:bodyPr/>
          <a:lstStyle/>
          <a:p>
            <a:r>
              <a:rPr lang="en-US" dirty="0" smtClean="0"/>
              <a:t>Namespace URI</a:t>
            </a:r>
          </a:p>
          <a:p>
            <a:pPr lvl="1"/>
            <a:r>
              <a:rPr lang="en-US" dirty="0" smtClean="0">
                <a:hlinkClick r:id="rId2"/>
              </a:rPr>
              <a:t>http://www.w3.org/2004/02/skos/core#</a:t>
            </a:r>
            <a:endParaRPr lang="en-US" dirty="0" smtClean="0"/>
          </a:p>
          <a:p>
            <a:r>
              <a:rPr lang="en-US" dirty="0" smtClean="0"/>
              <a:t>Vocabulary (excerpt)</a:t>
            </a:r>
          </a:p>
          <a:p>
            <a:pPr lvl="1"/>
            <a:r>
              <a:rPr lang="en-US" dirty="0" err="1" smtClean="0"/>
              <a:t>skos:Concept</a:t>
            </a:r>
            <a:r>
              <a:rPr lang="en-US" dirty="0" smtClean="0"/>
              <a:t>		(idea, notion, term)</a:t>
            </a:r>
          </a:p>
          <a:p>
            <a:pPr lvl="1"/>
            <a:r>
              <a:rPr lang="en-US" dirty="0" err="1" smtClean="0"/>
              <a:t>Skos:definition</a:t>
            </a:r>
            <a:r>
              <a:rPr lang="en-US" dirty="0" smtClean="0"/>
              <a:t>		(definition)</a:t>
            </a:r>
          </a:p>
          <a:p>
            <a:pPr lvl="1"/>
            <a:r>
              <a:rPr lang="en-US" dirty="0" err="1" smtClean="0"/>
              <a:t>skos:broader</a:t>
            </a:r>
            <a:r>
              <a:rPr lang="en-US" dirty="0" smtClean="0"/>
              <a:t>		(BT)</a:t>
            </a:r>
          </a:p>
          <a:p>
            <a:pPr lvl="1"/>
            <a:r>
              <a:rPr lang="en-US" dirty="0" err="1" smtClean="0"/>
              <a:t>skos:narrower</a:t>
            </a:r>
            <a:r>
              <a:rPr lang="en-US" dirty="0" smtClean="0"/>
              <a:t>		(NT)</a:t>
            </a:r>
          </a:p>
          <a:p>
            <a:pPr lvl="1"/>
            <a:r>
              <a:rPr lang="en-US" dirty="0" err="1" smtClean="0"/>
              <a:t>skos:prefLabel</a:t>
            </a:r>
            <a:r>
              <a:rPr lang="en-US" dirty="0" smtClean="0"/>
              <a:t>		(preferred string)</a:t>
            </a:r>
          </a:p>
          <a:p>
            <a:pPr lvl="1"/>
            <a:r>
              <a:rPr lang="en-US" dirty="0" err="1" smtClean="0"/>
              <a:t>skos:altLabel</a:t>
            </a:r>
            <a:r>
              <a:rPr lang="en-US" dirty="0" smtClean="0"/>
              <a:t>		(alternate string) 	</a:t>
            </a:r>
          </a:p>
          <a:p>
            <a:pPr lvl="1"/>
            <a:r>
              <a:rPr lang="en-US" dirty="0" err="1" smtClean="0"/>
              <a:t>skos:related</a:t>
            </a:r>
            <a:r>
              <a:rPr lang="en-US" dirty="0" smtClean="0"/>
              <a:t>		(RT)</a:t>
            </a:r>
          </a:p>
          <a:p>
            <a:pPr lvl="1"/>
            <a:r>
              <a:rPr lang="en-US" dirty="0" err="1" smtClean="0"/>
              <a:t>skos:exactMatch</a:t>
            </a:r>
            <a:r>
              <a:rPr lang="en-US" dirty="0" smtClean="0"/>
              <a:t>	(RT in different concept schemes)</a:t>
            </a:r>
          </a:p>
          <a:p>
            <a:pPr lvl="1"/>
            <a:r>
              <a:rPr lang="en-US" dirty="0" err="1" smtClean="0"/>
              <a:t>skos:closeMatch</a:t>
            </a:r>
            <a:r>
              <a:rPr lang="en-US" dirty="0" smtClean="0"/>
              <a:t>	(RT in different concept schemes)</a:t>
            </a:r>
          </a:p>
          <a:p>
            <a:pPr lvl="1"/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GCMD Science Keywords 1/7</a:t>
            </a:r>
            <a:endParaRPr lang="en-US" sz="3000" dirty="0"/>
          </a:p>
        </p:txBody>
      </p:sp>
      <p:sp>
        <p:nvSpPr>
          <p:cNvPr id="5" name="Textfeld 4"/>
          <p:cNvSpPr txBox="1"/>
          <p:nvPr/>
        </p:nvSpPr>
        <p:spPr>
          <a:xfrm>
            <a:off x="395536" y="1124744"/>
            <a:ext cx="6794552" cy="5632311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&lt;?xml version="1.0"?&gt;</a:t>
            </a:r>
          </a:p>
          <a:p>
            <a:endParaRPr lang="en-US" dirty="0" smtClean="0"/>
          </a:p>
          <a:p>
            <a:r>
              <a:rPr lang="en-US" dirty="0" smtClean="0"/>
              <a:t>&lt;!DOCTYPE </a:t>
            </a:r>
            <a:r>
              <a:rPr lang="en-US" dirty="0" err="1" smtClean="0"/>
              <a:t>rdf:RDF</a:t>
            </a:r>
            <a:r>
              <a:rPr lang="en-US" dirty="0" smtClean="0"/>
              <a:t> [</a:t>
            </a:r>
          </a:p>
          <a:p>
            <a:r>
              <a:rPr lang="en-US" dirty="0" smtClean="0"/>
              <a:t>    &lt;!ENTITY owl "http://www.w3.org/2002/07/owl#" &gt;</a:t>
            </a:r>
          </a:p>
          <a:p>
            <a:r>
              <a:rPr lang="en-US" dirty="0" smtClean="0"/>
              <a:t>    &lt;!ENTITY </a:t>
            </a:r>
            <a:r>
              <a:rPr lang="en-US" dirty="0" err="1" smtClean="0"/>
              <a:t>xsd</a:t>
            </a:r>
            <a:r>
              <a:rPr lang="en-US" dirty="0" smtClean="0"/>
              <a:t> "http://www.w3.org/2001/XMLSchema#" &gt;</a:t>
            </a:r>
          </a:p>
          <a:p>
            <a:r>
              <a:rPr lang="en-US" dirty="0" smtClean="0"/>
              <a:t>    &lt;!ENTITY owl2xml "http://www.w3.org/2006/12/owl2-xml#" &gt;</a:t>
            </a:r>
          </a:p>
          <a:p>
            <a:r>
              <a:rPr lang="en-US" dirty="0" smtClean="0"/>
              <a:t>    &lt;!ENTITY </a:t>
            </a:r>
            <a:r>
              <a:rPr lang="en-US" dirty="0" err="1" smtClean="0"/>
              <a:t>skos</a:t>
            </a:r>
            <a:r>
              <a:rPr lang="en-US" dirty="0" smtClean="0"/>
              <a:t> "http://www.w3.org/2004/02/skos/core#" &gt;</a:t>
            </a:r>
          </a:p>
          <a:p>
            <a:r>
              <a:rPr lang="en-US" dirty="0" smtClean="0"/>
              <a:t>    &lt;!ENTITY </a:t>
            </a:r>
            <a:r>
              <a:rPr lang="en-US" dirty="0" err="1" smtClean="0"/>
              <a:t>rdfs</a:t>
            </a:r>
            <a:r>
              <a:rPr lang="en-US" dirty="0" smtClean="0"/>
              <a:t> "http://www.w3.org/2000/01/rdf-schema#" &gt;</a:t>
            </a:r>
          </a:p>
          <a:p>
            <a:r>
              <a:rPr lang="en-US" dirty="0" smtClean="0"/>
              <a:t>    &lt;!ENTITY </a:t>
            </a:r>
            <a:r>
              <a:rPr lang="en-US" dirty="0" err="1" smtClean="0"/>
              <a:t>rdf</a:t>
            </a:r>
            <a:r>
              <a:rPr lang="en-US" dirty="0" smtClean="0"/>
              <a:t> "http://www.w3.org/1999/02/22-rdf-syntax-ns#" &gt;</a:t>
            </a:r>
          </a:p>
          <a:p>
            <a:r>
              <a:rPr lang="en-US" dirty="0" smtClean="0"/>
              <a:t>]&gt;</a:t>
            </a:r>
          </a:p>
          <a:p>
            <a:endParaRPr lang="en-US" dirty="0" smtClean="0"/>
          </a:p>
          <a:p>
            <a:r>
              <a:rPr lang="en-US" dirty="0" smtClean="0"/>
              <a:t>&lt;</a:t>
            </a:r>
            <a:r>
              <a:rPr lang="en-US" dirty="0" err="1" smtClean="0"/>
              <a:t>rdf:RDF</a:t>
            </a:r>
            <a:r>
              <a:rPr lang="en-US" dirty="0" smtClean="0"/>
              <a:t> 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xml:base</a:t>
            </a:r>
            <a:r>
              <a:rPr lang="en-US" dirty="0" smtClean="0"/>
              <a:t>="http://localhost/</a:t>
            </a:r>
            <a:r>
              <a:rPr lang="en-US" dirty="0" smtClean="0">
                <a:solidFill>
                  <a:srgbClr val="0000FF"/>
                </a:solidFill>
              </a:rPr>
              <a:t>gcmdscience</a:t>
            </a:r>
            <a:r>
              <a:rPr lang="en-US" dirty="0" smtClean="0"/>
              <a:t>"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xmlns:rdfs</a:t>
            </a:r>
            <a:r>
              <a:rPr lang="en-US" dirty="0" smtClean="0"/>
              <a:t>="http://www.w3.org/2000/01/</a:t>
            </a:r>
            <a:r>
              <a:rPr lang="en-US" dirty="0" smtClean="0">
                <a:solidFill>
                  <a:srgbClr val="0000FF"/>
                </a:solidFill>
              </a:rPr>
              <a:t>rdf-schema</a:t>
            </a:r>
            <a:r>
              <a:rPr lang="en-US" dirty="0" smtClean="0"/>
              <a:t>#"</a:t>
            </a:r>
          </a:p>
          <a:p>
            <a:r>
              <a:rPr lang="en-US" dirty="0" smtClean="0"/>
              <a:t>     xmlns:owl2xml="http://www.w3.org/2006/12/</a:t>
            </a:r>
            <a:r>
              <a:rPr lang="en-US" dirty="0" smtClean="0">
                <a:solidFill>
                  <a:srgbClr val="0000FF"/>
                </a:solidFill>
              </a:rPr>
              <a:t>owl2-xml</a:t>
            </a:r>
            <a:r>
              <a:rPr lang="en-US" dirty="0" smtClean="0"/>
              <a:t>#"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xmlns:owl</a:t>
            </a:r>
            <a:r>
              <a:rPr lang="en-US" dirty="0" smtClean="0"/>
              <a:t>="http://www.w3.org/2002/07/</a:t>
            </a:r>
            <a:r>
              <a:rPr lang="en-US" dirty="0" smtClean="0">
                <a:solidFill>
                  <a:srgbClr val="0000FF"/>
                </a:solidFill>
              </a:rPr>
              <a:t>owl</a:t>
            </a:r>
            <a:r>
              <a:rPr lang="en-US" dirty="0" smtClean="0"/>
              <a:t>#"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xmlns:xsd</a:t>
            </a:r>
            <a:r>
              <a:rPr lang="en-US" dirty="0" smtClean="0"/>
              <a:t>="http://www.w3.org/2001/</a:t>
            </a:r>
            <a:r>
              <a:rPr lang="en-US" dirty="0" smtClean="0">
                <a:solidFill>
                  <a:srgbClr val="0000FF"/>
                </a:solidFill>
              </a:rPr>
              <a:t>XMLSchema</a:t>
            </a:r>
            <a:r>
              <a:rPr lang="en-US" dirty="0" smtClean="0"/>
              <a:t>#"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xmlns:rdf</a:t>
            </a:r>
            <a:r>
              <a:rPr lang="en-US" dirty="0" smtClean="0"/>
              <a:t>="http://www.w3.org/1999/02/22-</a:t>
            </a:r>
            <a:r>
              <a:rPr lang="en-US" dirty="0" smtClean="0">
                <a:solidFill>
                  <a:srgbClr val="0000FF"/>
                </a:solidFill>
              </a:rPr>
              <a:t>rdf-syntax</a:t>
            </a:r>
            <a:r>
              <a:rPr lang="en-US" dirty="0" smtClean="0"/>
              <a:t>-ns#"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xmlns:skos</a:t>
            </a:r>
            <a:r>
              <a:rPr lang="en-US" dirty="0" smtClean="0"/>
              <a:t>="http://www.w3.org/2004/02/</a:t>
            </a:r>
            <a:r>
              <a:rPr lang="en-US" dirty="0" smtClean="0">
                <a:solidFill>
                  <a:srgbClr val="0000FF"/>
                </a:solidFill>
              </a:rPr>
              <a:t>skos</a:t>
            </a:r>
            <a:r>
              <a:rPr lang="en-US" dirty="0" smtClean="0"/>
              <a:t>/core#"&gt;</a:t>
            </a:r>
          </a:p>
          <a:p>
            <a:r>
              <a:rPr lang="en-US" dirty="0" smtClean="0"/>
              <a:t>    &lt;</a:t>
            </a:r>
            <a:r>
              <a:rPr lang="en-US" dirty="0" err="1" smtClean="0"/>
              <a:t>owl:Ontology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=""/&gt;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563888" y="1311151"/>
            <a:ext cx="5092613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Juliane</a:t>
            </a:r>
            <a:r>
              <a:rPr lang="en-US" sz="1200" dirty="0" smtClean="0"/>
              <a:t> </a:t>
            </a:r>
            <a:r>
              <a:rPr lang="en-US" sz="1200" smtClean="0"/>
              <a:t>Pilgrim,</a:t>
            </a:r>
            <a:endParaRPr lang="en-US" sz="1200" dirty="0" smtClean="0"/>
          </a:p>
          <a:p>
            <a:r>
              <a:rPr lang="de-DE" sz="1200" dirty="0" smtClean="0"/>
              <a:t>University </a:t>
            </a:r>
            <a:r>
              <a:rPr lang="de-DE" sz="1200" dirty="0" err="1" smtClean="0"/>
              <a:t>of</a:t>
            </a:r>
            <a:r>
              <a:rPr lang="de-DE" sz="1200" dirty="0" smtClean="0"/>
              <a:t> Applied </a:t>
            </a:r>
            <a:r>
              <a:rPr lang="de-DE" sz="1200" dirty="0" err="1" smtClean="0"/>
              <a:t>Sciences</a:t>
            </a:r>
            <a:r>
              <a:rPr lang="de-DE" sz="1200" dirty="0" smtClean="0"/>
              <a:t> Potsdam - </a:t>
            </a:r>
            <a:r>
              <a:rPr lang="de-DE" sz="1200" dirty="0" err="1" smtClean="0"/>
              <a:t>Faculty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Information Science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GCMD Science Keywords 2/7</a:t>
            </a:r>
            <a:endParaRPr lang="en-US" sz="3000" dirty="0"/>
          </a:p>
        </p:txBody>
      </p:sp>
      <p:sp>
        <p:nvSpPr>
          <p:cNvPr id="5" name="Textfeld 4"/>
          <p:cNvSpPr txBox="1"/>
          <p:nvPr/>
        </p:nvSpPr>
        <p:spPr>
          <a:xfrm>
            <a:off x="1403648" y="1700808"/>
            <a:ext cx="6112571" cy="3693319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&lt;!--Object Properties--&gt;</a:t>
            </a:r>
          </a:p>
          <a:p>
            <a:r>
              <a:rPr lang="en-US" dirty="0" smtClean="0"/>
              <a:t>    &lt;</a:t>
            </a:r>
            <a:r>
              <a:rPr lang="en-US" dirty="0" err="1" smtClean="0"/>
              <a:t>owl:ObjectProperty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inScheme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&lt;</a:t>
            </a:r>
            <a:r>
              <a:rPr lang="en-US" dirty="0" err="1" smtClean="0"/>
              <a:t>owl:ObjectProperty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narrower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&lt;</a:t>
            </a:r>
            <a:r>
              <a:rPr lang="en-US" dirty="0" err="1" smtClean="0"/>
              <a:t>owl:ObjectProperty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topConceptOf</a:t>
            </a:r>
            <a:r>
              <a:rPr lang="en-US" dirty="0" smtClean="0"/>
              <a:t>"/&gt;</a:t>
            </a:r>
          </a:p>
          <a:p>
            <a:endParaRPr lang="en-US" dirty="0" smtClean="0"/>
          </a:p>
          <a:p>
            <a:r>
              <a:rPr lang="en-US" dirty="0" smtClean="0"/>
              <a:t>&lt;!-- Data properties --&gt;</a:t>
            </a:r>
          </a:p>
          <a:p>
            <a:r>
              <a:rPr lang="en-US" dirty="0" smtClean="0"/>
              <a:t>    &lt;</a:t>
            </a:r>
            <a:r>
              <a:rPr lang="en-US" dirty="0" err="1" smtClean="0"/>
              <a:t>owl:DatatypeProperty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prefLabel</a:t>
            </a:r>
            <a:r>
              <a:rPr lang="en-US" dirty="0" smtClean="0"/>
              <a:t>"/&gt;</a:t>
            </a:r>
          </a:p>
          <a:p>
            <a:endParaRPr lang="en-US" dirty="0" smtClean="0"/>
          </a:p>
          <a:p>
            <a:r>
              <a:rPr lang="en-US" dirty="0" smtClean="0"/>
              <a:t>&lt;! -- Classes --&gt;</a:t>
            </a:r>
          </a:p>
          <a:p>
            <a:r>
              <a:rPr lang="en-US" dirty="0" smtClean="0"/>
              <a:t>    &lt;</a:t>
            </a:r>
            <a:r>
              <a:rPr lang="en-US" dirty="0" err="1" smtClean="0"/>
              <a:t>owl:Class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="&amp;</a:t>
            </a:r>
            <a:r>
              <a:rPr lang="en-US" dirty="0" err="1" smtClean="0"/>
              <a:t>owl;</a:t>
            </a:r>
            <a:r>
              <a:rPr lang="en-US" dirty="0" err="1" smtClean="0">
                <a:solidFill>
                  <a:srgbClr val="0000FF"/>
                </a:solidFill>
              </a:rPr>
              <a:t>Thing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&lt;</a:t>
            </a:r>
            <a:r>
              <a:rPr lang="en-US" dirty="0" err="1" smtClean="0"/>
              <a:t>owl:Class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Concept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&lt;</a:t>
            </a:r>
            <a:r>
              <a:rPr lang="en-US" dirty="0" err="1" smtClean="0"/>
              <a:t>owl:Class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ConceptScheme</a:t>
            </a:r>
            <a:r>
              <a:rPr lang="en-US" dirty="0" smtClean="0"/>
              <a:t>"/&gt;</a:t>
            </a:r>
          </a:p>
          <a:p>
            <a:endParaRPr lang="en-US" dirty="0" smtClean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GCMD Science Keywords 3/7</a:t>
            </a:r>
            <a:endParaRPr lang="en-US" sz="3000" dirty="0"/>
          </a:p>
        </p:txBody>
      </p:sp>
      <p:sp>
        <p:nvSpPr>
          <p:cNvPr id="5" name="Textfeld 4"/>
          <p:cNvSpPr txBox="1"/>
          <p:nvPr/>
        </p:nvSpPr>
        <p:spPr>
          <a:xfrm>
            <a:off x="251520" y="1196752"/>
            <a:ext cx="8716873" cy="4801314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&lt;!-- Individuals --&gt;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owl:Thing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002.002.008</a:t>
            </a:r>
            <a:r>
              <a:rPr lang="en-US" dirty="0" smtClean="0"/>
              <a:t>"&gt;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rdf:type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Concept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</a:t>
            </a:r>
            <a:r>
              <a:rPr lang="en-US" dirty="0" err="1" smtClean="0">
                <a:solidFill>
                  <a:srgbClr val="0000FF"/>
                </a:solidFill>
              </a:rPr>
              <a:t>prefLabel</a:t>
            </a:r>
            <a:r>
              <a:rPr lang="en-US" dirty="0" smtClean="0"/>
              <a:t> </a:t>
            </a:r>
            <a:r>
              <a:rPr lang="en-US" dirty="0" err="1" smtClean="0"/>
              <a:t>rdf:datatype</a:t>
            </a:r>
            <a:r>
              <a:rPr lang="en-US" dirty="0" smtClean="0"/>
              <a:t>="&amp;</a:t>
            </a:r>
            <a:r>
              <a:rPr lang="en-US" dirty="0" err="1" smtClean="0"/>
              <a:t>rdf;XMLLiteral</a:t>
            </a:r>
            <a:r>
              <a:rPr lang="en-US" dirty="0" smtClean="0"/>
              <a:t>" </a:t>
            </a:r>
            <a:r>
              <a:rPr lang="en-US" dirty="0" err="1" smtClean="0"/>
              <a:t>xml:lang</a:t>
            </a:r>
            <a:r>
              <a:rPr lang="en-US" dirty="0" smtClean="0"/>
              <a:t>="en"&gt;</a:t>
            </a:r>
          </a:p>
          <a:p>
            <a:r>
              <a:rPr lang="en-US" dirty="0" smtClean="0"/>
              <a:t>					</a:t>
            </a:r>
            <a:r>
              <a:rPr lang="en-US" dirty="0" err="1" smtClean="0">
                <a:solidFill>
                  <a:srgbClr val="0000FF"/>
                </a:solidFill>
              </a:rPr>
              <a:t>Tropospheric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Ozone</a:t>
            </a:r>
            <a:r>
              <a:rPr lang="en-US" dirty="0" smtClean="0"/>
              <a:t>&lt;/</a:t>
            </a:r>
            <a:r>
              <a:rPr lang="en-US" dirty="0" err="1" smtClean="0"/>
              <a:t>skos:prefLabel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skos:inScheme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err="1" smtClean="0">
                <a:solidFill>
                  <a:srgbClr val="0000FF"/>
                </a:solidFill>
              </a:rPr>
              <a:t>gcmdscience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owl:Thing</a:t>
            </a:r>
            <a:r>
              <a:rPr lang="en-US" dirty="0" smtClean="0"/>
              <a:t>&gt;</a:t>
            </a:r>
          </a:p>
          <a:p>
            <a:endParaRPr lang="en-US" dirty="0" smtClean="0"/>
          </a:p>
          <a:p>
            <a:r>
              <a:rPr lang="en-US" dirty="0" smtClean="0"/>
              <a:t>&lt;</a:t>
            </a:r>
            <a:r>
              <a:rPr lang="en-US" dirty="0" err="1" smtClean="0"/>
              <a:t>owl:Thing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002.004.005.002</a:t>
            </a:r>
            <a:r>
              <a:rPr lang="en-US" dirty="0" smtClean="0"/>
              <a:t>"&gt;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rdf:type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Concept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</a:t>
            </a:r>
            <a:r>
              <a:rPr lang="en-US" dirty="0" err="1" smtClean="0">
                <a:solidFill>
                  <a:srgbClr val="0000FF"/>
                </a:solidFill>
              </a:rPr>
              <a:t>prefLabel</a:t>
            </a:r>
            <a:r>
              <a:rPr lang="en-US" dirty="0" smtClean="0"/>
              <a:t> </a:t>
            </a:r>
            <a:r>
              <a:rPr lang="en-US" dirty="0" err="1" smtClean="0"/>
              <a:t>rdf:datatype</a:t>
            </a:r>
            <a:r>
              <a:rPr lang="en-US" dirty="0" smtClean="0"/>
              <a:t>="&amp;</a:t>
            </a:r>
            <a:r>
              <a:rPr lang="en-US" dirty="0" err="1" smtClean="0"/>
              <a:t>rdf;XMLLiteral</a:t>
            </a:r>
            <a:r>
              <a:rPr lang="en-US" dirty="0" smtClean="0"/>
              <a:t>" </a:t>
            </a:r>
            <a:r>
              <a:rPr lang="en-US" dirty="0" err="1" smtClean="0"/>
              <a:t>xml:lang</a:t>
            </a:r>
            <a:r>
              <a:rPr lang="en-US" dirty="0" smtClean="0"/>
              <a:t>="en"&gt;</a:t>
            </a:r>
            <a:r>
              <a:rPr lang="en-US" dirty="0" smtClean="0">
                <a:solidFill>
                  <a:srgbClr val="FF0000"/>
                </a:solidFill>
              </a:rPr>
              <a:t>Ozone</a:t>
            </a:r>
          </a:p>
          <a:p>
            <a:r>
              <a:rPr lang="en-US" dirty="0" smtClean="0"/>
              <a:t>							&lt;/</a:t>
            </a:r>
            <a:r>
              <a:rPr lang="en-US" dirty="0" err="1" smtClean="0"/>
              <a:t>skos:prefLabel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skos:inScheme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err="1" smtClean="0">
                <a:solidFill>
                  <a:srgbClr val="0000FF"/>
                </a:solidFill>
              </a:rPr>
              <a:t>gcmdscience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owl:Thing</a:t>
            </a:r>
            <a:r>
              <a:rPr lang="en-US" dirty="0" smtClean="0"/>
              <a:t>&gt;</a:t>
            </a:r>
          </a:p>
          <a:p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GCMD Science Keywords 4/7</a:t>
            </a:r>
            <a:endParaRPr lang="en-US" sz="3000" dirty="0"/>
          </a:p>
        </p:txBody>
      </p:sp>
      <p:sp>
        <p:nvSpPr>
          <p:cNvPr id="5" name="Textfeld 4"/>
          <p:cNvSpPr txBox="1"/>
          <p:nvPr/>
        </p:nvSpPr>
        <p:spPr>
          <a:xfrm>
            <a:off x="122130" y="1052736"/>
            <a:ext cx="8770350" cy="535531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&lt;!-- Individuals --&gt;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owl:Thing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</a:t>
            </a:r>
            <a:r>
              <a:rPr lang="en-US" dirty="0" smtClean="0"/>
              <a:t>"&gt;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rdf:type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Concept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</a:t>
            </a:r>
            <a:r>
              <a:rPr lang="en-US" dirty="0" err="1" smtClean="0">
                <a:solidFill>
                  <a:srgbClr val="0000FF"/>
                </a:solidFill>
              </a:rPr>
              <a:t>prefLabel</a:t>
            </a:r>
            <a:r>
              <a:rPr lang="en-US" dirty="0" smtClean="0"/>
              <a:t> </a:t>
            </a:r>
            <a:r>
              <a:rPr lang="en-US" dirty="0" err="1" smtClean="0"/>
              <a:t>rdf:datatype</a:t>
            </a:r>
            <a:r>
              <a:rPr lang="en-US" dirty="0" smtClean="0"/>
              <a:t>="&amp;</a:t>
            </a:r>
            <a:r>
              <a:rPr lang="en-US" dirty="0" err="1" smtClean="0"/>
              <a:t>rdf;XMLLiteral</a:t>
            </a:r>
            <a:r>
              <a:rPr lang="en-US" dirty="0" smtClean="0"/>
              <a:t>" </a:t>
            </a:r>
            <a:r>
              <a:rPr lang="en-US" dirty="0" err="1" smtClean="0"/>
              <a:t>xml:lang</a:t>
            </a:r>
            <a:r>
              <a:rPr lang="en-US" dirty="0" smtClean="0"/>
              <a:t>="en"&gt;</a:t>
            </a:r>
            <a:r>
              <a:rPr lang="en-US" dirty="0" smtClean="0">
                <a:solidFill>
                  <a:srgbClr val="FF0000"/>
                </a:solidFill>
              </a:rPr>
              <a:t>Atmosphere</a:t>
            </a:r>
          </a:p>
          <a:p>
            <a:r>
              <a:rPr lang="en-US" dirty="0" smtClean="0"/>
              <a:t>							&lt;/</a:t>
            </a:r>
            <a:r>
              <a:rPr lang="en-US" dirty="0" err="1" smtClean="0"/>
              <a:t>skos:prefLabel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002.001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002.002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002.003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002.004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002.005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002.006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002.007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002.008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002.009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002.010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002.011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002.012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002.013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skos:inScheme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err="1" smtClean="0">
                <a:solidFill>
                  <a:srgbClr val="0000FF"/>
                </a:solidFill>
              </a:rPr>
              <a:t>gcmdscience</a:t>
            </a:r>
            <a:r>
              <a:rPr lang="en-US" dirty="0" smtClean="0"/>
              <a:t>"/&gt;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228184" y="2636912"/>
            <a:ext cx="2822311" cy="36933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Aerosols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Air Quality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Altitude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Atmospheric Chemistry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Atmospheric Electricity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Atmospheric Phenomena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Atmospheric Pressure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Atmospheric Radiation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Atmospheric Temperature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Atmospheric Water Vapor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Atmospheric Winds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Clouds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Precipitation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5508104" y="2636912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5508104" y="2924944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5508104" y="3191767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5508104" y="3457466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5508104" y="3717032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5508104" y="4005064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5508104" y="4271325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5508104" y="4552662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5508104" y="4818923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5508104" y="5085184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5508104" y="5373216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5508104" y="5639477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5508104" y="5912995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GCMD Science Keywords 5/7</a:t>
            </a:r>
            <a:endParaRPr lang="en-US" sz="3000" dirty="0"/>
          </a:p>
        </p:txBody>
      </p:sp>
      <p:sp>
        <p:nvSpPr>
          <p:cNvPr id="5" name="Textfeld 4"/>
          <p:cNvSpPr txBox="1"/>
          <p:nvPr/>
        </p:nvSpPr>
        <p:spPr>
          <a:xfrm>
            <a:off x="107504" y="1052736"/>
            <a:ext cx="8590813" cy="4801314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owl:Thing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002.002</a:t>
            </a:r>
            <a:r>
              <a:rPr lang="en-US" dirty="0" smtClean="0"/>
              <a:t>"&gt;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rdf:type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="&amp;</a:t>
            </a:r>
            <a:r>
              <a:rPr lang="en-US" dirty="0" err="1" smtClean="0"/>
              <a:t>skos;Concept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skos:prefLabel</a:t>
            </a:r>
            <a:r>
              <a:rPr lang="en-US" dirty="0" smtClean="0"/>
              <a:t> </a:t>
            </a:r>
            <a:r>
              <a:rPr lang="en-US" dirty="0" err="1" smtClean="0"/>
              <a:t>rdf:datatype</a:t>
            </a:r>
            <a:r>
              <a:rPr lang="en-US" dirty="0" smtClean="0"/>
              <a:t>="&amp;</a:t>
            </a:r>
            <a:r>
              <a:rPr lang="en-US" dirty="0" err="1" smtClean="0"/>
              <a:t>rdf;XMLLiteral</a:t>
            </a:r>
            <a:r>
              <a:rPr lang="en-US" dirty="0" smtClean="0"/>
              <a:t>" </a:t>
            </a:r>
            <a:r>
              <a:rPr lang="en-US" dirty="0" err="1" smtClean="0"/>
              <a:t>xml:lang</a:t>
            </a:r>
            <a:r>
              <a:rPr lang="en-US" dirty="0" smtClean="0"/>
              <a:t>="en"&gt;</a:t>
            </a:r>
            <a:r>
              <a:rPr lang="en-US" dirty="0" smtClean="0">
                <a:solidFill>
                  <a:srgbClr val="FF0000"/>
                </a:solidFill>
              </a:rPr>
              <a:t>Air Quality</a:t>
            </a:r>
          </a:p>
          <a:p>
            <a:r>
              <a:rPr lang="en-US" dirty="0" smtClean="0"/>
              <a:t>							&lt;/</a:t>
            </a:r>
            <a:r>
              <a:rPr lang="en-US" dirty="0" err="1" smtClean="0"/>
              <a:t>skos:prefLabel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002.002.001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002.002.002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002.002.003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002.002.004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002.002.005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002.002.006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002.002.007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002.002.008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002.002.009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002.002.010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002.002.011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skos:inScheme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err="1" smtClean="0">
                <a:solidFill>
                  <a:srgbClr val="0000FF"/>
                </a:solidFill>
              </a:rPr>
              <a:t>gcmdscience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owl:Thing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6770106" y="2316936"/>
            <a:ext cx="2266390" cy="34163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Carbon Monoxide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Emissions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Lead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Nitrogen Oxides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Particulates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Smog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Sulfur Oxides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Tropospheric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Ozone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Trubidity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Visibility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Volatile Organic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      Compounds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6012160" y="2348880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6012160" y="2636912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6012160" y="2903735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6012160" y="3169434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6012160" y="3429000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6012160" y="3717032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6012160" y="3983293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6012160" y="4264630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012160" y="4530891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6012160" y="4797152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6012160" y="5085184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 descr="C:\Users\rit\Documents\CEOS\WGISS 32\GCMD Science Keyword Tropospheric Oz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6789" y="6093296"/>
            <a:ext cx="5797699" cy="6584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20" name="Textfeld 19"/>
          <p:cNvSpPr txBox="1"/>
          <p:nvPr/>
        </p:nvSpPr>
        <p:spPr>
          <a:xfrm>
            <a:off x="107504" y="6093296"/>
            <a:ext cx="2916183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GCMD Science Keywords: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GCMD Science Keywords 6/7</a:t>
            </a:r>
            <a:endParaRPr lang="en-US" sz="3000" dirty="0"/>
          </a:p>
        </p:txBody>
      </p:sp>
      <p:sp>
        <p:nvSpPr>
          <p:cNvPr id="5" name="Textfeld 4"/>
          <p:cNvSpPr txBox="1"/>
          <p:nvPr/>
        </p:nvSpPr>
        <p:spPr>
          <a:xfrm>
            <a:off x="107504" y="1268760"/>
            <a:ext cx="8097088" cy="4524315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owl:Thing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002.004</a:t>
            </a:r>
            <a:r>
              <a:rPr lang="en-US" dirty="0" smtClean="0"/>
              <a:t>"&gt;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rdf:type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Concept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</a:t>
            </a:r>
            <a:r>
              <a:rPr lang="en-US" dirty="0" err="1" smtClean="0">
                <a:solidFill>
                  <a:srgbClr val="0000FF"/>
                </a:solidFill>
              </a:rPr>
              <a:t>prefLabel</a:t>
            </a:r>
            <a:r>
              <a:rPr lang="en-US" dirty="0" smtClean="0"/>
              <a:t> </a:t>
            </a:r>
            <a:r>
              <a:rPr lang="en-US" dirty="0" err="1" smtClean="0"/>
              <a:t>rdf:datatype</a:t>
            </a:r>
            <a:r>
              <a:rPr lang="en-US" dirty="0" smtClean="0"/>
              <a:t>="&amp;</a:t>
            </a:r>
            <a:r>
              <a:rPr lang="en-US" dirty="0" err="1" smtClean="0"/>
              <a:t>rdf;XMLLiteral</a:t>
            </a:r>
            <a:r>
              <a:rPr lang="en-US" dirty="0" smtClean="0"/>
              <a:t>" </a:t>
            </a:r>
            <a:r>
              <a:rPr lang="en-US" dirty="0" err="1" smtClean="0"/>
              <a:t>xml:lang</a:t>
            </a:r>
            <a:r>
              <a:rPr lang="en-US" dirty="0" smtClean="0"/>
              <a:t>="en"&gt;</a:t>
            </a:r>
          </a:p>
          <a:p>
            <a:r>
              <a:rPr lang="en-US" dirty="0" smtClean="0"/>
              <a:t>				</a:t>
            </a:r>
            <a:r>
              <a:rPr lang="en-US" dirty="0" smtClean="0">
                <a:solidFill>
                  <a:srgbClr val="FF0000"/>
                </a:solidFill>
              </a:rPr>
              <a:t>Atmospheric Chemistry</a:t>
            </a:r>
            <a:r>
              <a:rPr lang="en-US" dirty="0" smtClean="0"/>
              <a:t>&lt;/</a:t>
            </a:r>
            <a:r>
              <a:rPr lang="en-US" dirty="0" err="1" smtClean="0"/>
              <a:t>skos:prefLabel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002.004.001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002.004.002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002.004.003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002.004.004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002.004.005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002.004.006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002.004.007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002.004.008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002.004.009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&lt;</a:t>
            </a:r>
            <a:r>
              <a:rPr lang="en-US" dirty="0" err="1" smtClean="0"/>
              <a:t>skos:inScheme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err="1" smtClean="0">
                <a:solidFill>
                  <a:srgbClr val="0000FF"/>
                </a:solidFill>
              </a:rPr>
              <a:t>gcmdscience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owl:Thing</a:t>
            </a:r>
            <a:r>
              <a:rPr lang="en-US" dirty="0" smtClean="0"/>
              <a:t>&gt;</a:t>
            </a:r>
          </a:p>
          <a:p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6084168" y="2532960"/>
            <a:ext cx="2967479" cy="34163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Carbon and Hydrocarbon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             Compounds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Halocarbons and Halogens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Hydrogen Compounds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Nitrogen Compounds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Oxygen Compounds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Photochemistry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Sulfur Compounds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Trace Elements/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               Trace Metals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Trace Gases/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              Trace Species</a:t>
            </a:r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5364088" y="2564904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5364088" y="2888659"/>
            <a:ext cx="648072" cy="28803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5364088" y="3141530"/>
            <a:ext cx="648072" cy="30924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5364088" y="3421743"/>
            <a:ext cx="648072" cy="33157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5364088" y="3681309"/>
            <a:ext cx="648072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5364088" y="3933056"/>
            <a:ext cx="648072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5364088" y="4199317"/>
            <a:ext cx="648072" cy="38181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5364088" y="4480654"/>
            <a:ext cx="648072" cy="38850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5364088" y="4746915"/>
            <a:ext cx="648072" cy="69830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GCMD Science Keywords 7/7</a:t>
            </a:r>
            <a:endParaRPr lang="en-US" sz="3000" dirty="0"/>
          </a:p>
        </p:txBody>
      </p:sp>
      <p:sp>
        <p:nvSpPr>
          <p:cNvPr id="5" name="Textfeld 4"/>
          <p:cNvSpPr txBox="1"/>
          <p:nvPr/>
        </p:nvSpPr>
        <p:spPr>
          <a:xfrm>
            <a:off x="107504" y="1638092"/>
            <a:ext cx="8738290" cy="2308324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owl:Thing</a:t>
            </a:r>
            <a:r>
              <a:rPr lang="en-US" dirty="0" smtClean="0"/>
              <a:t> </a:t>
            </a:r>
            <a:r>
              <a:rPr lang="en-US" dirty="0" err="1" smtClean="0"/>
              <a:t>rdf:about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002.004.005</a:t>
            </a:r>
            <a:r>
              <a:rPr lang="en-US" dirty="0" smtClean="0"/>
              <a:t>"&gt;</a:t>
            </a:r>
          </a:p>
          <a:p>
            <a:r>
              <a:rPr lang="en-US" dirty="0" smtClean="0"/>
              <a:t>           &lt;</a:t>
            </a:r>
            <a:r>
              <a:rPr lang="en-US" dirty="0" err="1" smtClean="0"/>
              <a:t>rdf:type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="&amp;</a:t>
            </a:r>
            <a:r>
              <a:rPr lang="en-US" dirty="0" err="1" smtClean="0"/>
              <a:t>skos;</a:t>
            </a:r>
            <a:r>
              <a:rPr lang="en-US" dirty="0" err="1" smtClean="0">
                <a:solidFill>
                  <a:srgbClr val="0000FF"/>
                </a:solidFill>
              </a:rPr>
              <a:t>Concept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      &lt;</a:t>
            </a:r>
            <a:r>
              <a:rPr lang="en-US" dirty="0" err="1" smtClean="0"/>
              <a:t>skos:</a:t>
            </a:r>
            <a:r>
              <a:rPr lang="en-US" dirty="0" err="1" smtClean="0">
                <a:solidFill>
                  <a:srgbClr val="0000FF"/>
                </a:solidFill>
              </a:rPr>
              <a:t>prefLabel</a:t>
            </a:r>
            <a:r>
              <a:rPr lang="en-US" dirty="0" smtClean="0"/>
              <a:t> </a:t>
            </a:r>
            <a:r>
              <a:rPr lang="en-US" dirty="0" err="1" smtClean="0"/>
              <a:t>rdf:datatype</a:t>
            </a:r>
            <a:r>
              <a:rPr lang="en-US" dirty="0" smtClean="0"/>
              <a:t>="&amp;</a:t>
            </a:r>
            <a:r>
              <a:rPr lang="en-US" dirty="0" err="1" smtClean="0"/>
              <a:t>rdf;XMLLiteral</a:t>
            </a:r>
            <a:r>
              <a:rPr lang="en-US" dirty="0" smtClean="0"/>
              <a:t>" </a:t>
            </a:r>
            <a:r>
              <a:rPr lang="en-US" dirty="0" err="1" smtClean="0"/>
              <a:t>xml:lang</a:t>
            </a:r>
            <a:r>
              <a:rPr lang="en-US" dirty="0" smtClean="0"/>
              <a:t>="en"&gt;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				Oxygen Compounds</a:t>
            </a:r>
            <a:r>
              <a:rPr lang="en-US" dirty="0" smtClean="0"/>
              <a:t>&lt;/</a:t>
            </a:r>
            <a:r>
              <a:rPr lang="en-US" dirty="0" err="1" smtClean="0"/>
              <a:t>skos:prefLabel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 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0000FF"/>
                </a:solidFill>
              </a:rPr>
              <a:t>002.004.005.001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      &lt;</a:t>
            </a:r>
            <a:r>
              <a:rPr lang="en-US" dirty="0" err="1" smtClean="0"/>
              <a:t>skos:narrower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smtClean="0">
                <a:solidFill>
                  <a:srgbClr val="FF0000"/>
                </a:solidFill>
              </a:rPr>
              <a:t>002.004.005.002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           &lt;</a:t>
            </a:r>
            <a:r>
              <a:rPr lang="en-US" dirty="0" err="1" smtClean="0"/>
              <a:t>skos:inScheme</a:t>
            </a:r>
            <a:r>
              <a:rPr lang="en-US" dirty="0" smtClean="0"/>
              <a:t> </a:t>
            </a:r>
            <a:r>
              <a:rPr lang="en-US" dirty="0" err="1" smtClean="0"/>
              <a:t>rdf:resource</a:t>
            </a:r>
            <a:r>
              <a:rPr lang="en-US" dirty="0" smtClean="0"/>
              <a:t>="#</a:t>
            </a:r>
            <a:r>
              <a:rPr lang="en-US" dirty="0" err="1" smtClean="0"/>
              <a:t>gcmdscience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owl:Thing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6948264" y="2934236"/>
            <a:ext cx="2044149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Molecular Oxygen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Ozone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6228184" y="2970521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6228184" y="3222268"/>
            <a:ext cx="648072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rit\Documents\CEOS\WGISS 32\GCMD Science Keyword Oz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923446"/>
            <a:ext cx="8562851" cy="6657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9" name="Textfeld 18"/>
          <p:cNvSpPr txBox="1"/>
          <p:nvPr/>
        </p:nvSpPr>
        <p:spPr>
          <a:xfrm>
            <a:off x="323528" y="4437112"/>
            <a:ext cx="2916183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GCMD Science Keywords:</a:t>
            </a:r>
            <a:endParaRPr lang="en-US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(Open) Data Cloud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CEOS Working Group on Information Systems and Services, WGISS-30, Montreal, 13 - 17 September 2010</a:t>
            </a:r>
            <a:endParaRPr lang="en-US" dirty="0"/>
          </a:p>
        </p:txBody>
      </p:sp>
      <p:pic>
        <p:nvPicPr>
          <p:cNvPr id="2050" name="Picture 2" descr="C:\Users\rit\Documents\CEOS\WGISS 32\lod-datasets_2011-09-19_colored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5"/>
            <a:ext cx="8678152" cy="5722477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23528" y="6381328"/>
            <a:ext cx="5397440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2"/>
              </a:rPr>
              <a:t>http://richard.cyganiak.de/2007/10/lod/lod-datasets_2011-09-19_colored.html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ISDC Ontology (Protégé 4.1)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251520" y="1124744"/>
            <a:ext cx="7170553" cy="3970318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&lt;?</a:t>
            </a:r>
            <a:r>
              <a:rPr lang="de-DE" dirty="0" err="1" smtClean="0"/>
              <a:t>xml</a:t>
            </a:r>
            <a:r>
              <a:rPr lang="de-DE" dirty="0" smtClean="0"/>
              <a:t> </a:t>
            </a:r>
            <a:r>
              <a:rPr lang="de-DE" dirty="0" err="1" smtClean="0"/>
              <a:t>version</a:t>
            </a:r>
            <a:r>
              <a:rPr lang="de-DE" dirty="0" smtClean="0"/>
              <a:t>="1.0"?&gt;</a:t>
            </a:r>
          </a:p>
          <a:p>
            <a:r>
              <a:rPr lang="de-DE" dirty="0" smtClean="0"/>
              <a:t>&lt;</a:t>
            </a:r>
            <a:r>
              <a:rPr lang="de-DE" dirty="0" err="1" smtClean="0"/>
              <a:t>rdf:RDF</a:t>
            </a:r>
            <a:endParaRPr lang="de-DE" dirty="0" smtClean="0"/>
          </a:p>
          <a:p>
            <a:r>
              <a:rPr lang="de-DE" dirty="0" smtClean="0"/>
              <a:t>    </a:t>
            </a:r>
            <a:r>
              <a:rPr lang="de-DE" dirty="0" err="1" smtClean="0"/>
              <a:t>xmlns:xsp</a:t>
            </a:r>
            <a:r>
              <a:rPr lang="de-DE" dirty="0" smtClean="0"/>
              <a:t>="http://www.owl-ontologies.com/2005/08/07/xsp.owl#"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xmlns:swrlb</a:t>
            </a:r>
            <a:r>
              <a:rPr lang="de-DE" dirty="0" smtClean="0"/>
              <a:t>="http://www.w3.org/2003/11/swrlb#"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xmlns:isdc</a:t>
            </a:r>
            <a:r>
              <a:rPr lang="de-DE" dirty="0" smtClean="0"/>
              <a:t>="</a:t>
            </a:r>
            <a:r>
              <a:rPr lang="de-DE" dirty="0" smtClean="0">
                <a:solidFill>
                  <a:srgbClr val="0000FF"/>
                </a:solidFill>
              </a:rPr>
              <a:t>http://isdc.gfz-potsdam.de/ontology/isdc_1.0.owl</a:t>
            </a:r>
            <a:r>
              <a:rPr lang="de-DE" dirty="0" smtClean="0"/>
              <a:t>#"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xmlns:swrl</a:t>
            </a:r>
            <a:r>
              <a:rPr lang="de-DE" dirty="0" smtClean="0"/>
              <a:t>="http://www.w3.org/2003/11/swrl#"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xmlns:protege</a:t>
            </a:r>
            <a:r>
              <a:rPr lang="de-DE" dirty="0" smtClean="0"/>
              <a:t>="http://protege.stanford.edu/plugins/owl/protege#"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xmlns:rdf</a:t>
            </a:r>
            <a:r>
              <a:rPr lang="de-DE" dirty="0" smtClean="0"/>
              <a:t>="http://www.w3.org/1999/02/22-rdf-syntax-ns#"</a:t>
            </a:r>
          </a:p>
          <a:p>
            <a:r>
              <a:rPr lang="de-DE" dirty="0" smtClean="0"/>
              <a:t>    xmlns:p1="http://purl.org/dc/elements/1.1#"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xmlns:xsd</a:t>
            </a:r>
            <a:r>
              <a:rPr lang="de-DE" dirty="0" smtClean="0"/>
              <a:t>="http://www.w3.org/2001/XMLSchema#"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xmlns:rdfs</a:t>
            </a:r>
            <a:r>
              <a:rPr lang="de-DE" dirty="0" smtClean="0"/>
              <a:t>="http://www.w3.org/2000/01/rdf-schema#"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xmlns:owl</a:t>
            </a:r>
            <a:r>
              <a:rPr lang="de-DE" dirty="0" smtClean="0"/>
              <a:t>="http://www.w3.org/2002/07/owl#"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xmlns:dc</a:t>
            </a:r>
            <a:r>
              <a:rPr lang="de-DE" dirty="0" smtClean="0"/>
              <a:t>="http://purl.org/dc/elements/1.1/"</a:t>
            </a:r>
          </a:p>
          <a:p>
            <a:r>
              <a:rPr lang="de-DE" dirty="0" smtClean="0"/>
              <a:t>  </a:t>
            </a:r>
            <a:r>
              <a:rPr lang="de-DE" dirty="0" err="1" smtClean="0"/>
              <a:t>xml:base</a:t>
            </a:r>
            <a:r>
              <a:rPr lang="de-DE" dirty="0" smtClean="0"/>
              <a:t>="http://isdc.gfz-potsdam.de/ontology/isdc_1.0"&gt;</a:t>
            </a:r>
            <a:endParaRPr lang="en-US" dirty="0"/>
          </a:p>
        </p:txBody>
      </p:sp>
      <p:pic>
        <p:nvPicPr>
          <p:cNvPr id="14338" name="Picture 2" descr="C:\Users\rit\Documents\CEOS\WGISS 32\ISDC Ontology Impor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293096"/>
            <a:ext cx="4276725" cy="2114550"/>
          </a:xfrm>
          <a:prstGeom prst="rect">
            <a:avLst/>
          </a:prstGeom>
          <a:noFill/>
        </p:spPr>
      </p:pic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rnd\Documents\CEOS\WGISS-32\Protege ISDC + SKOS.PNG"/>
          <p:cNvPicPr>
            <a:picLocks noChangeAspect="1" noChangeArrowheads="1"/>
          </p:cNvPicPr>
          <p:nvPr/>
        </p:nvPicPr>
        <p:blipFill>
          <a:blip r:embed="rId2" cstate="print">
            <a:lum bright="15000"/>
          </a:blip>
          <a:srcRect/>
          <a:stretch>
            <a:fillRect/>
          </a:stretch>
        </p:blipFill>
        <p:spPr bwMode="auto">
          <a:xfrm>
            <a:off x="395536" y="1080120"/>
            <a:ext cx="8466038" cy="5661248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Demo (Protégé 4.1)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1475656" y="2060848"/>
            <a:ext cx="6538970" cy="107721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ISDC Ontology + SKOS structured</a:t>
            </a:r>
          </a:p>
          <a:p>
            <a:r>
              <a:rPr lang="en-US" sz="3200" dirty="0" smtClean="0"/>
              <a:t>            GCMD controlled keywords</a:t>
            </a:r>
            <a:endParaRPr lang="en-US" sz="3200" dirty="0"/>
          </a:p>
        </p:txBody>
      </p:sp>
      <p:sp>
        <p:nvSpPr>
          <p:cNvPr id="5" name="Textfeld 4"/>
          <p:cNvSpPr txBox="1"/>
          <p:nvPr/>
        </p:nvSpPr>
        <p:spPr>
          <a:xfrm>
            <a:off x="1547664" y="4005064"/>
            <a:ext cx="6739345" cy="193899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hlinkClick r:id="rId3"/>
              </a:rPr>
              <a:t>http://isdc.gfz-potsdam.de/ontology/isdc_1.0.owl</a:t>
            </a:r>
            <a:endParaRPr lang="en-US" sz="2400" dirty="0" smtClean="0"/>
          </a:p>
          <a:p>
            <a:r>
              <a:rPr lang="en-US" sz="2400" dirty="0" err="1" smtClean="0"/>
              <a:t>gcmdchrono</a:t>
            </a:r>
            <a:r>
              <a:rPr lang="en-US" sz="2400" dirty="0" smtClean="0"/>
              <a:t>    =&gt; </a:t>
            </a:r>
            <a:r>
              <a:rPr lang="en-US" sz="2400" dirty="0" err="1" smtClean="0"/>
              <a:t>chrono.skos.rdf</a:t>
            </a:r>
            <a:endParaRPr lang="en-US" sz="2400" dirty="0" smtClean="0"/>
          </a:p>
          <a:p>
            <a:r>
              <a:rPr lang="en-US" sz="2400" dirty="0" err="1" smtClean="0"/>
              <a:t>gcmdlocations</a:t>
            </a:r>
            <a:r>
              <a:rPr lang="en-US" sz="2400" dirty="0" smtClean="0"/>
              <a:t> =&gt; </a:t>
            </a:r>
            <a:r>
              <a:rPr lang="en-US" sz="2400" dirty="0" err="1" smtClean="0"/>
              <a:t>locations.skos.rdf</a:t>
            </a:r>
            <a:endParaRPr lang="en-US" sz="2400" dirty="0" smtClean="0"/>
          </a:p>
          <a:p>
            <a:r>
              <a:rPr lang="en-US" sz="2400" dirty="0" err="1" smtClean="0"/>
              <a:t>gcmdservices</a:t>
            </a:r>
            <a:r>
              <a:rPr lang="en-US" sz="2400" dirty="0" smtClean="0"/>
              <a:t>  =&gt; </a:t>
            </a:r>
            <a:r>
              <a:rPr lang="en-US" sz="2400" dirty="0" err="1" smtClean="0"/>
              <a:t>services.skos.rdf</a:t>
            </a:r>
            <a:endParaRPr lang="en-US" sz="2400" dirty="0" smtClean="0"/>
          </a:p>
          <a:p>
            <a:r>
              <a:rPr lang="en-US" sz="2400" dirty="0" err="1" smtClean="0"/>
              <a:t>gcmdscience</a:t>
            </a:r>
            <a:r>
              <a:rPr lang="en-US" sz="2400" dirty="0" smtClean="0"/>
              <a:t>   =&gt; </a:t>
            </a:r>
            <a:r>
              <a:rPr lang="en-US" sz="2400" dirty="0" err="1" smtClean="0"/>
              <a:t>science.skos.rdf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Ideas* for GCMD/IDN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052736"/>
            <a:ext cx="8569325" cy="5328592"/>
          </a:xfrm>
        </p:spPr>
        <p:txBody>
          <a:bodyPr/>
          <a:lstStyle/>
          <a:p>
            <a:r>
              <a:rPr lang="en-US" dirty="0" smtClean="0"/>
              <a:t>Define own namespace: “</a:t>
            </a:r>
            <a:r>
              <a:rPr lang="en-US" dirty="0" err="1" smtClean="0"/>
              <a:t>gcmd</a:t>
            </a:r>
            <a:r>
              <a:rPr lang="en-US" dirty="0" smtClean="0"/>
              <a:t>” or “</a:t>
            </a:r>
            <a:r>
              <a:rPr lang="en-US" dirty="0" err="1" smtClean="0"/>
              <a:t>idn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Using SKOS for GCMD’s controlled keywords</a:t>
            </a:r>
          </a:p>
          <a:p>
            <a:r>
              <a:rPr lang="en-US" dirty="0" smtClean="0"/>
              <a:t>Providing GCMD’s controlled keywords as SKOS ontology via GCMD/IDN or PURL </a:t>
            </a:r>
            <a:r>
              <a:rPr lang="en-US" dirty="0" smtClean="0">
                <a:hlinkClick r:id="rId2"/>
              </a:rPr>
              <a:t>purl.org</a:t>
            </a:r>
            <a:r>
              <a:rPr lang="en-US" baseline="30000" dirty="0" smtClean="0"/>
              <a:t>1</a:t>
            </a:r>
            <a:r>
              <a:rPr lang="en-US" dirty="0" smtClean="0"/>
              <a:t> URI</a:t>
            </a:r>
          </a:p>
          <a:p>
            <a:r>
              <a:rPr lang="en-US" dirty="0" smtClean="0"/>
              <a:t>GCMD/IDN DIF (meta)data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Transform data to RDF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Create RDF triple store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Publish GCMD/IDN SPARQL endpoint in (Open) Linked Data cloud</a:t>
            </a:r>
          </a:p>
          <a:p>
            <a:r>
              <a:rPr lang="en-US" dirty="0" smtClean="0"/>
              <a:t>Design GCMD/IDN ontology and use DC, FOAF, …</a:t>
            </a:r>
          </a:p>
          <a:p>
            <a:r>
              <a:rPr lang="en-US" dirty="0" smtClean="0"/>
              <a:t>Link GCMD/IDN ontology </a:t>
            </a:r>
            <a:r>
              <a:rPr lang="en-US" dirty="0" err="1" smtClean="0"/>
              <a:t>vocab</a:t>
            </a:r>
            <a:r>
              <a:rPr lang="en-US" dirty="0" smtClean="0"/>
              <a:t> with Linked Data cloud </a:t>
            </a:r>
            <a:r>
              <a:rPr lang="en-US" dirty="0" err="1" smtClean="0"/>
              <a:t>vocabs</a:t>
            </a:r>
            <a:r>
              <a:rPr lang="en-US" dirty="0" smtClean="0"/>
              <a:t> and authority data (VIAF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6948264" y="6237312"/>
            <a:ext cx="1175322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2</a:t>
            </a:r>
            <a:r>
              <a:rPr lang="en-US" sz="1200" dirty="0" smtClean="0">
                <a:hlinkClick r:id="rId3"/>
              </a:rPr>
              <a:t>http://viaf.org/</a:t>
            </a:r>
            <a:endParaRPr lang="en-US" sz="1200" dirty="0"/>
          </a:p>
        </p:txBody>
      </p:sp>
      <p:sp>
        <p:nvSpPr>
          <p:cNvPr id="7" name="Textfeld 6"/>
          <p:cNvSpPr txBox="1"/>
          <p:nvPr/>
        </p:nvSpPr>
        <p:spPr>
          <a:xfrm>
            <a:off x="4788024" y="2924944"/>
            <a:ext cx="4180953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de-DE" b="1" dirty="0" smtClean="0"/>
              <a:t>P</a:t>
            </a:r>
            <a:r>
              <a:rPr lang="de-DE" dirty="0" smtClean="0"/>
              <a:t>ersistent </a:t>
            </a:r>
            <a:r>
              <a:rPr lang="de-DE" b="1" dirty="0" smtClean="0"/>
              <a:t>U</a:t>
            </a:r>
            <a:r>
              <a:rPr lang="de-DE" dirty="0" smtClean="0"/>
              <a:t>niform </a:t>
            </a:r>
            <a:r>
              <a:rPr lang="de-DE" b="1" dirty="0" err="1" smtClean="0"/>
              <a:t>R</a:t>
            </a:r>
            <a:r>
              <a:rPr lang="de-DE" dirty="0" err="1" smtClean="0"/>
              <a:t>esource</a:t>
            </a:r>
            <a:r>
              <a:rPr lang="de-DE" dirty="0" smtClean="0"/>
              <a:t> </a:t>
            </a:r>
            <a:r>
              <a:rPr lang="de-DE" b="1" dirty="0" err="1" smtClean="0"/>
              <a:t>L</a:t>
            </a:r>
            <a:r>
              <a:rPr lang="de-DE" dirty="0" err="1" smtClean="0"/>
              <a:t>ocators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467544" y="6398162"/>
            <a:ext cx="4874091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de-DE" b="1" dirty="0" err="1" smtClean="0"/>
              <a:t>We</a:t>
            </a:r>
            <a:r>
              <a:rPr lang="de-DE" b="1" dirty="0" smtClean="0"/>
              <a:t> </a:t>
            </a:r>
            <a:r>
              <a:rPr lang="de-DE" b="1" dirty="0" err="1" smtClean="0"/>
              <a:t>are</a:t>
            </a:r>
            <a:r>
              <a:rPr lang="de-DE" b="1" dirty="0" smtClean="0"/>
              <a:t> </a:t>
            </a:r>
            <a:r>
              <a:rPr lang="de-DE" b="1" dirty="0" err="1" smtClean="0"/>
              <a:t>using</a:t>
            </a:r>
            <a:r>
              <a:rPr lang="de-DE" b="1" dirty="0" smtClean="0"/>
              <a:t> ISDC </a:t>
            </a:r>
            <a:r>
              <a:rPr lang="de-DE" b="1" dirty="0" err="1" smtClean="0"/>
              <a:t>data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this</a:t>
            </a:r>
            <a:r>
              <a:rPr lang="de-DE" b="1" dirty="0" smtClean="0"/>
              <a:t> </a:t>
            </a:r>
            <a:r>
              <a:rPr lang="de-DE" b="1" dirty="0" err="1" smtClean="0"/>
              <a:t>approach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75656" y="2924944"/>
            <a:ext cx="5769843" cy="792435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Added Information =&gt;</a:t>
            </a:r>
            <a:endParaRPr lang="en-US" sz="4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CEOS Working Group on Information Systems and Services, WGISS-30, Montreal, 13 - 17 September 2010</a:t>
            </a:r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be done with SKOS?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8702" y="1196405"/>
            <a:ext cx="8704138" cy="5400947"/>
          </a:xfrm>
        </p:spPr>
        <p:txBody>
          <a:bodyPr/>
          <a:lstStyle/>
          <a:p>
            <a:r>
              <a:rPr lang="en-US" dirty="0" smtClean="0"/>
              <a:t>Stable, unique access point (URI) to the keywords</a:t>
            </a:r>
          </a:p>
          <a:p>
            <a:r>
              <a:rPr lang="en-US" dirty="0" smtClean="0"/>
              <a:t>Expandable standard model for controlled keywords</a:t>
            </a:r>
          </a:p>
          <a:p>
            <a:r>
              <a:rPr lang="en-US" dirty="0" smtClean="0"/>
              <a:t>Advantages of SKOS/RDF vocabulary:</a:t>
            </a:r>
          </a:p>
          <a:p>
            <a:pPr lvl="1"/>
            <a:r>
              <a:rPr lang="en-US" dirty="0" smtClean="0"/>
              <a:t>Provide keywords to the (Semantic Web) community</a:t>
            </a:r>
          </a:p>
          <a:p>
            <a:pPr lvl="1"/>
            <a:r>
              <a:rPr lang="en-US" dirty="0" smtClean="0"/>
              <a:t>Reuse of GCDM keywords in other domains</a:t>
            </a:r>
          </a:p>
          <a:p>
            <a:pPr lvl="1"/>
            <a:r>
              <a:rPr lang="en-US" dirty="0" smtClean="0"/>
              <a:t>Connect keywords in a sustainable way to GCMD/IDN DIFs within an ontology environment</a:t>
            </a:r>
          </a:p>
          <a:p>
            <a:pPr lvl="1"/>
            <a:r>
              <a:rPr lang="en-US" dirty="0" smtClean="0"/>
              <a:t>Query keywords using SPARQL</a:t>
            </a:r>
          </a:p>
          <a:p>
            <a:pPr lvl="1"/>
            <a:r>
              <a:rPr lang="en-US" dirty="0" smtClean="0"/>
              <a:t>Connect related keywords with RT</a:t>
            </a:r>
          </a:p>
          <a:p>
            <a:pPr lvl="1"/>
            <a:r>
              <a:rPr lang="en-US" dirty="0" smtClean="0"/>
              <a:t>Travel through the keywords (BT, NT)</a:t>
            </a:r>
          </a:p>
          <a:p>
            <a:pPr lvl="1"/>
            <a:r>
              <a:rPr lang="en-US" dirty="0" smtClean="0"/>
              <a:t>Connect other SKOS keyword vocabularies on the Web</a:t>
            </a:r>
          </a:p>
          <a:p>
            <a:pPr lvl="1"/>
            <a:r>
              <a:rPr lang="en-US" dirty="0" smtClean="0"/>
              <a:t>Keyword vocabulary is very easy expandable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must be done?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252" y="1033302"/>
            <a:ext cx="9009187" cy="5824697"/>
          </a:xfrm>
        </p:spPr>
        <p:txBody>
          <a:bodyPr/>
          <a:lstStyle/>
          <a:p>
            <a:r>
              <a:rPr lang="en-US" dirty="0" smtClean="0"/>
              <a:t>Creating a GCMD/IDN URI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=&gt; http://gcdm.nasa.gov/SKOS</a:t>
            </a:r>
          </a:p>
          <a:p>
            <a:r>
              <a:rPr lang="en-US" dirty="0" err="1" smtClean="0"/>
              <a:t>Transforrm</a:t>
            </a:r>
            <a:r>
              <a:rPr lang="en-US" dirty="0" smtClean="0"/>
              <a:t> GCMD/IDN Keywords to SKOS/RDF structure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=&gt; Done by GFZ Potsdam already for </a:t>
            </a:r>
            <a:r>
              <a:rPr lang="en-US" dirty="0" smtClean="0">
                <a:solidFill>
                  <a:srgbClr val="FF0000"/>
                </a:solidFill>
              </a:rPr>
              <a:t>science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services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location</a:t>
            </a:r>
            <a:r>
              <a:rPr lang="en-US" dirty="0" smtClean="0">
                <a:solidFill>
                  <a:srgbClr val="0000FF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chronostratigraphic</a:t>
            </a:r>
            <a:r>
              <a:rPr lang="en-US" dirty="0" smtClean="0">
                <a:solidFill>
                  <a:srgbClr val="FF0000"/>
                </a:solidFill>
              </a:rPr>
              <a:t> units </a:t>
            </a:r>
            <a:r>
              <a:rPr lang="en-US" dirty="0" smtClean="0">
                <a:solidFill>
                  <a:srgbClr val="0000FF"/>
                </a:solidFill>
              </a:rPr>
              <a:t>keywords</a:t>
            </a:r>
          </a:p>
          <a:p>
            <a:r>
              <a:rPr lang="en-US" dirty="0" smtClean="0"/>
              <a:t>Connect GCMD/SKOS keywords to DIF docs</a:t>
            </a:r>
          </a:p>
          <a:p>
            <a:pPr lvl="1"/>
            <a:r>
              <a:rPr lang="en-US" dirty="0" smtClean="0"/>
              <a:t>1. Version: (parallel to the existing infrastructure)</a:t>
            </a:r>
          </a:p>
          <a:p>
            <a:pPr lvl="2"/>
            <a:r>
              <a:rPr lang="en-US" dirty="0" smtClean="0"/>
              <a:t>DIF editing and retrieval tools using SKOS/RDF keywords</a:t>
            </a:r>
          </a:p>
          <a:p>
            <a:r>
              <a:rPr lang="en-US" dirty="0" smtClean="0"/>
              <a:t>Create GCMD/IDN DIF ontology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=&gt; Done by GFZ Potsdam for GFZ ISDC</a:t>
            </a:r>
          </a:p>
          <a:p>
            <a:r>
              <a:rPr lang="en-US" dirty="0" smtClean="0"/>
              <a:t>Transform DIF entities =&gt; RDF data    </a:t>
            </a:r>
          </a:p>
          <a:p>
            <a:pPr lvl="1"/>
            <a:r>
              <a:rPr lang="en-US" dirty="0" smtClean="0"/>
              <a:t>2. Version: (parallel to the existing infrastructure)</a:t>
            </a:r>
          </a:p>
          <a:p>
            <a:pPr lvl="2"/>
            <a:r>
              <a:rPr lang="en-US" dirty="0" smtClean="0"/>
              <a:t>Connect DIF/RDF data to SKOS/RDF keywords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Modeling/Programming Tasks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4325" y="1124744"/>
            <a:ext cx="8569325" cy="511333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Modeling</a:t>
            </a:r>
          </a:p>
          <a:p>
            <a:r>
              <a:rPr lang="en-US" dirty="0" smtClean="0"/>
              <a:t>Design GCDM/IDN ontology (e.g. with Protégé)</a:t>
            </a:r>
          </a:p>
          <a:p>
            <a:r>
              <a:rPr lang="en-US" dirty="0" smtClean="0"/>
              <a:t>Design DIF individuals as RDF data fitting the ontology</a:t>
            </a:r>
          </a:p>
          <a:p>
            <a:r>
              <a:rPr lang="en-US" dirty="0" smtClean="0"/>
              <a:t>Prepare use case based inference structures (e.g. portal dependent, …) in the ontology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Programming</a:t>
            </a:r>
          </a:p>
          <a:p>
            <a:r>
              <a:rPr lang="en-US" dirty="0" smtClean="0"/>
              <a:t>Install RDF data store (e.g. Virtuoso)</a:t>
            </a:r>
          </a:p>
          <a:p>
            <a:r>
              <a:rPr lang="en-US" dirty="0" smtClean="0"/>
              <a:t>Design script for DIF2RDF transformation </a:t>
            </a:r>
          </a:p>
          <a:p>
            <a:r>
              <a:rPr lang="en-US" dirty="0" smtClean="0"/>
              <a:t>Import GCMD/IDN DIF/RDF data into RDF data store</a:t>
            </a:r>
          </a:p>
          <a:p>
            <a:r>
              <a:rPr lang="en-US" dirty="0" smtClean="0"/>
              <a:t>Create GUI for data retrieval using SPARQL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" y="-24"/>
            <a:ext cx="9144000" cy="686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5435600" y="476250"/>
            <a:ext cx="3294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Einsteinturm (1921)</a:t>
            </a: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3851275" y="6165850"/>
            <a:ext cx="4679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Thank you, Questions?</a:t>
            </a:r>
            <a:r>
              <a:rPr lang="en-US" sz="3200">
                <a:solidFill>
                  <a:srgbClr val="0000FF"/>
                </a:solidFill>
              </a:rPr>
              <a:t>        </a:t>
            </a:r>
          </a:p>
        </p:txBody>
      </p:sp>
      <p:pic>
        <p:nvPicPr>
          <p:cNvPr id="3379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875" y="6269038"/>
            <a:ext cx="3000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Controlled Vocabularies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314325" y="1124744"/>
            <a:ext cx="4208463" cy="5113337"/>
          </a:xfrm>
        </p:spPr>
        <p:txBody>
          <a:bodyPr/>
          <a:lstStyle/>
          <a:p>
            <a:r>
              <a:rPr lang="en-US" dirty="0" smtClean="0"/>
              <a:t>Language Vocabulary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Semantics in a domain specific language</a:t>
            </a:r>
          </a:p>
          <a:p>
            <a:pPr lvl="1"/>
            <a:r>
              <a:rPr lang="en-US" dirty="0" smtClean="0"/>
              <a:t>Formal languages</a:t>
            </a:r>
          </a:p>
          <a:p>
            <a:pPr lvl="1"/>
            <a:r>
              <a:rPr lang="en-US" dirty="0" smtClean="0"/>
              <a:t>Programming languages</a:t>
            </a:r>
          </a:p>
          <a:p>
            <a:pPr lvl="1"/>
            <a:r>
              <a:rPr lang="en-US" dirty="0" smtClean="0"/>
              <a:t>Markup languages</a:t>
            </a:r>
          </a:p>
          <a:p>
            <a:pPr lvl="2"/>
            <a:r>
              <a:rPr lang="en-US" dirty="0" smtClean="0"/>
              <a:t>HTML</a:t>
            </a:r>
          </a:p>
          <a:p>
            <a:pPr lvl="2"/>
            <a:r>
              <a:rPr lang="en-US" dirty="0" smtClean="0"/>
              <a:t>XML</a:t>
            </a:r>
          </a:p>
          <a:p>
            <a:pPr lvl="2"/>
            <a:r>
              <a:rPr lang="en-US" dirty="0" smtClean="0"/>
              <a:t>RDF</a:t>
            </a:r>
          </a:p>
          <a:p>
            <a:pPr lvl="2"/>
            <a:r>
              <a:rPr lang="en-US" dirty="0" smtClean="0"/>
              <a:t>OWL</a:t>
            </a:r>
          </a:p>
          <a:p>
            <a:pPr lvl="2"/>
            <a:r>
              <a:rPr lang="en-US" dirty="0" smtClean="0"/>
              <a:t>GML (Geography ML)</a:t>
            </a:r>
          </a:p>
          <a:p>
            <a:pPr lvl="2"/>
            <a:r>
              <a:rPr lang="en-US" dirty="0" smtClean="0"/>
              <a:t>KML (Keyhole ML) </a:t>
            </a:r>
          </a:p>
          <a:p>
            <a:pPr lvl="2"/>
            <a:r>
              <a:rPr lang="en-US" dirty="0" smtClean="0"/>
              <a:t>…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>
          <a:xfrm>
            <a:off x="4675188" y="1124744"/>
            <a:ext cx="4208462" cy="5400947"/>
          </a:xfrm>
        </p:spPr>
        <p:txBody>
          <a:bodyPr/>
          <a:lstStyle/>
          <a:p>
            <a:r>
              <a:rPr lang="en-US" dirty="0" smtClean="0"/>
              <a:t>Keyword Vocabulary</a:t>
            </a:r>
          </a:p>
          <a:p>
            <a:pPr marL="342900" lvl="1" indent="-342900">
              <a:buFontTx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Semantics of terms and definitions in a domain</a:t>
            </a:r>
          </a:p>
          <a:p>
            <a:pPr lvl="1"/>
            <a:r>
              <a:rPr lang="en-US" dirty="0" smtClean="0"/>
              <a:t>Indexes</a:t>
            </a:r>
          </a:p>
          <a:p>
            <a:pPr lvl="1"/>
            <a:r>
              <a:rPr lang="en-US" dirty="0" smtClean="0"/>
              <a:t>Glossaries </a:t>
            </a:r>
          </a:p>
          <a:p>
            <a:pPr lvl="1"/>
            <a:r>
              <a:rPr lang="en-US" dirty="0" smtClean="0"/>
              <a:t>Dictionaries</a:t>
            </a:r>
          </a:p>
          <a:p>
            <a:pPr lvl="1"/>
            <a:r>
              <a:rPr lang="en-US" dirty="0" smtClean="0"/>
              <a:t>Taxonomies</a:t>
            </a:r>
          </a:p>
          <a:p>
            <a:pPr lvl="1"/>
            <a:r>
              <a:rPr lang="en-US" dirty="0" smtClean="0"/>
              <a:t>Thesauri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GCMD science keywords</a:t>
            </a:r>
          </a:p>
          <a:p>
            <a:pPr lvl="2"/>
            <a:r>
              <a:rPr lang="en-US" dirty="0" smtClean="0"/>
              <a:t>GCMD service keywords</a:t>
            </a:r>
          </a:p>
          <a:p>
            <a:pPr lvl="2"/>
            <a:r>
              <a:rPr lang="en-US" dirty="0" smtClean="0"/>
              <a:t>…</a:t>
            </a:r>
          </a:p>
          <a:p>
            <a:pPr lvl="2"/>
            <a:r>
              <a:rPr lang="en-US" dirty="0" smtClean="0"/>
              <a:t>Getty Thesaurus of Geographic Names</a:t>
            </a:r>
          </a:p>
          <a:p>
            <a:pPr lvl="2"/>
            <a:r>
              <a:rPr lang="en-US" dirty="0" smtClean="0"/>
              <a:t>…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GCMD/IDN Keywords</a:t>
            </a:r>
            <a:endParaRPr lang="en-US" dirty="0"/>
          </a:p>
        </p:txBody>
      </p:sp>
      <p:pic>
        <p:nvPicPr>
          <p:cNvPr id="5122" name="Picture 2" descr="C:\Users\rit\Documents\CEOS\WGISS 32\GCMD Keyword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8666592" cy="46085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feld 6"/>
          <p:cNvSpPr txBox="1"/>
          <p:nvPr/>
        </p:nvSpPr>
        <p:spPr>
          <a:xfrm>
            <a:off x="3923928" y="6093296"/>
            <a:ext cx="4980851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2"/>
              </a:rPr>
              <a:t>http://gcmd.gsfc.nasa.gov/Resources/valids/archives/keyword_list.html</a:t>
            </a:r>
            <a:endParaRPr lang="en-US" sz="1200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GCMD Science Keywords</a:t>
            </a:r>
            <a:endParaRPr lang="en-US" dirty="0"/>
          </a:p>
        </p:txBody>
      </p:sp>
      <p:pic>
        <p:nvPicPr>
          <p:cNvPr id="6149" name="Picture 5" descr="C:\Users\rit\Documents\CEOS\WGISS 32\GCMD Science Keyword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8640960" cy="5156221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sp>
        <p:nvSpPr>
          <p:cNvPr id="10" name="Textfeld 9"/>
          <p:cNvSpPr txBox="1"/>
          <p:nvPr/>
        </p:nvSpPr>
        <p:spPr>
          <a:xfrm>
            <a:off x="2987824" y="6453336"/>
            <a:ext cx="5918608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2"/>
              </a:rPr>
              <a:t>http://gcmd.gsfc.nasa.gov/Resources/valids/archives/GCMD_Science_Keywords.pdf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Thesauri* Standard</a:t>
            </a:r>
            <a:endParaRPr lang="en-US" dirty="0"/>
          </a:p>
        </p:txBody>
      </p:sp>
      <p:pic>
        <p:nvPicPr>
          <p:cNvPr id="7170" name="Picture 2" descr="C:\Users\rit\Documents\CEOS\WGISS 32\ISO 2788 Thesaur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07096"/>
            <a:ext cx="7411591" cy="559512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2771800" y="6453336"/>
            <a:ext cx="6181051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2"/>
              </a:rPr>
              <a:t>http://www.iso.org/iso/iso_catalogue/catalogue_tc/catalogue_detail.htm?csnumber=7776</a:t>
            </a:r>
            <a:endParaRPr lang="en-US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3923928" y="1268760"/>
            <a:ext cx="4878259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*Controlled vocabulary connected by relations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indexing, tagging and information retrieval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Thesaurus Language Vocabulary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314325" y="1124744"/>
            <a:ext cx="8569325" cy="5113337"/>
          </a:xfrm>
        </p:spPr>
        <p:txBody>
          <a:bodyPr/>
          <a:lstStyle/>
          <a:p>
            <a:r>
              <a:rPr lang="en-US" dirty="0" smtClean="0"/>
              <a:t>Hierarchical relationships</a:t>
            </a:r>
          </a:p>
          <a:p>
            <a:pPr lvl="1"/>
            <a:r>
              <a:rPr lang="en-US" dirty="0" smtClean="0"/>
              <a:t>narrower term [</a:t>
            </a:r>
            <a:r>
              <a:rPr lang="en-US" dirty="0" smtClean="0">
                <a:solidFill>
                  <a:srgbClr val="0000FF"/>
                </a:solidFill>
              </a:rPr>
              <a:t>NT</a:t>
            </a:r>
            <a:r>
              <a:rPr lang="en-US" dirty="0" smtClean="0"/>
              <a:t>] = </a:t>
            </a:r>
            <a:r>
              <a:rPr lang="en-US" dirty="0" err="1" smtClean="0"/>
              <a:t>hyperonym</a:t>
            </a:r>
            <a:r>
              <a:rPr lang="en-US" dirty="0" smtClean="0"/>
              <a:t> (more general)</a:t>
            </a:r>
          </a:p>
          <a:p>
            <a:pPr lvl="1"/>
            <a:r>
              <a:rPr lang="en-US" dirty="0" smtClean="0"/>
              <a:t>broader term   [</a:t>
            </a:r>
            <a:r>
              <a:rPr lang="en-US" dirty="0" smtClean="0">
                <a:solidFill>
                  <a:srgbClr val="0000FF"/>
                </a:solidFill>
              </a:rPr>
              <a:t>BT</a:t>
            </a:r>
            <a:r>
              <a:rPr lang="en-US" dirty="0" smtClean="0"/>
              <a:t>] = hyponym (more specific)</a:t>
            </a:r>
          </a:p>
          <a:p>
            <a:r>
              <a:rPr lang="en-US" dirty="0" smtClean="0"/>
              <a:t>Equivalent relationships </a:t>
            </a:r>
            <a:br>
              <a:rPr lang="en-US" dirty="0" smtClean="0"/>
            </a:br>
            <a:r>
              <a:rPr lang="en-US" sz="2400" dirty="0" smtClean="0"/>
              <a:t>(for synonyms and near-synonyms)</a:t>
            </a:r>
          </a:p>
          <a:p>
            <a:pPr lvl="1"/>
            <a:r>
              <a:rPr lang="en-US" dirty="0" smtClean="0"/>
              <a:t>use		[USE] </a:t>
            </a:r>
          </a:p>
          <a:p>
            <a:pPr lvl="1"/>
            <a:r>
              <a:rPr lang="en-US" dirty="0" smtClean="0"/>
              <a:t>used for	[UF]</a:t>
            </a:r>
          </a:p>
          <a:p>
            <a:pPr lvl="1"/>
            <a:r>
              <a:rPr lang="en-US" dirty="0" smtClean="0"/>
              <a:t>preferred term	[</a:t>
            </a:r>
            <a:r>
              <a:rPr lang="en-US" dirty="0" smtClean="0">
                <a:solidFill>
                  <a:srgbClr val="0000FF"/>
                </a:solidFill>
              </a:rPr>
              <a:t>PT</a:t>
            </a:r>
            <a:r>
              <a:rPr lang="en-US" dirty="0" smtClean="0"/>
              <a:t>] = authorized descriptor for the concept</a:t>
            </a:r>
          </a:p>
          <a:p>
            <a:r>
              <a:rPr lang="en-US" dirty="0" smtClean="0"/>
              <a:t>Associate relationships</a:t>
            </a:r>
            <a:br>
              <a:rPr lang="en-US" dirty="0" smtClean="0"/>
            </a:br>
            <a:r>
              <a:rPr lang="en-US" sz="2400" dirty="0" smtClean="0"/>
              <a:t>(for other relationships then hierarchical or equivalent)</a:t>
            </a:r>
          </a:p>
          <a:p>
            <a:pPr lvl="1"/>
            <a:r>
              <a:rPr lang="en-US" dirty="0" smtClean="0"/>
              <a:t>related term	[</a:t>
            </a:r>
            <a:r>
              <a:rPr lang="en-US" dirty="0" smtClean="0">
                <a:solidFill>
                  <a:srgbClr val="0000FF"/>
                </a:solidFill>
              </a:rPr>
              <a:t>RT</a:t>
            </a:r>
            <a:r>
              <a:rPr lang="en-US" dirty="0" smtClean="0"/>
              <a:t>]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600" dirty="0" err="1" smtClean="0"/>
              <a:t>Concept</a:t>
            </a:r>
            <a:r>
              <a:rPr lang="de-DE" sz="2600" dirty="0" smtClean="0"/>
              <a:t/>
            </a:r>
            <a:br>
              <a:rPr lang="de-DE" sz="2600" dirty="0" smtClean="0"/>
            </a:br>
            <a:r>
              <a:rPr lang="de-DE" sz="2600" dirty="0" smtClean="0"/>
              <a:t>                </a:t>
            </a:r>
            <a:r>
              <a:rPr lang="de-DE" sz="2600" dirty="0" err="1" smtClean="0"/>
              <a:t>Atmosperic</a:t>
            </a:r>
            <a:r>
              <a:rPr lang="de-DE" sz="2600" dirty="0" smtClean="0"/>
              <a:t> </a:t>
            </a:r>
            <a:r>
              <a:rPr lang="de-DE" sz="2600" dirty="0" err="1" smtClean="0"/>
              <a:t>Ozone</a:t>
            </a:r>
            <a:endParaRPr lang="en-US" sz="2600" dirty="0"/>
          </a:p>
        </p:txBody>
      </p:sp>
      <p:pic>
        <p:nvPicPr>
          <p:cNvPr id="8195" name="Picture 3" descr="C:\Users\rit\Documents\CEOS\WGISS 32\GEMET Thesau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38898"/>
            <a:ext cx="1944216" cy="658784"/>
          </a:xfrm>
          <a:prstGeom prst="rect">
            <a:avLst/>
          </a:prstGeom>
          <a:noFill/>
        </p:spPr>
      </p:pic>
      <p:pic>
        <p:nvPicPr>
          <p:cNvPr id="8196" name="Picture 4" descr="C:\Users\rit\Documents\CEOS\WGISS 32\GEMET Atmospheric Ozon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32" y="1124744"/>
            <a:ext cx="8973057" cy="4968552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sp>
        <p:nvSpPr>
          <p:cNvPr id="8" name="Textfeld 7"/>
          <p:cNvSpPr txBox="1"/>
          <p:nvPr/>
        </p:nvSpPr>
        <p:spPr>
          <a:xfrm>
            <a:off x="3851920" y="6525344"/>
            <a:ext cx="5150321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3"/>
              </a:rPr>
              <a:t>http://www.eionet.europa.eu/gemet/concept?cp=632&amp;langcode=en&amp;ns=1</a:t>
            </a:r>
            <a:endParaRPr lang="en-US" sz="1200" dirty="0"/>
          </a:p>
        </p:txBody>
      </p:sp>
      <p:pic>
        <p:nvPicPr>
          <p:cNvPr id="8197" name="Picture 5" descr="C:\Users\rit\Documents\CEOS\WGISS 32\GEMET Atmospheric Compone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1628800"/>
            <a:ext cx="1872208" cy="2160756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cxnSp>
        <p:nvCxnSpPr>
          <p:cNvPr id="12" name="Gerade Verbindung mit Pfeil 11"/>
          <p:cNvCxnSpPr/>
          <p:nvPr/>
        </p:nvCxnSpPr>
        <p:spPr>
          <a:xfrm flipV="1">
            <a:off x="2195736" y="2708920"/>
            <a:ext cx="864096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8" name="Picture 6" descr="C:\Users\rit\Documents\CEOS\WGISS 32\GEMET Atmospheric Composi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1268760"/>
            <a:ext cx="1887622" cy="1023913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cxnSp>
        <p:nvCxnSpPr>
          <p:cNvPr id="17" name="Gerade Verbindung mit Pfeil 16"/>
          <p:cNvCxnSpPr/>
          <p:nvPr/>
        </p:nvCxnSpPr>
        <p:spPr>
          <a:xfrm flipV="1">
            <a:off x="5220072" y="1700808"/>
            <a:ext cx="864096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01" name="Picture 9" descr="C:\Users\rit\Documents\CEOS\WGISS 32\GEMET Atmospher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3140968"/>
            <a:ext cx="1656184" cy="875752"/>
          </a:xfrm>
          <a:prstGeom prst="rect">
            <a:avLst/>
          </a:prstGeom>
          <a:noFill/>
        </p:spPr>
      </p:pic>
      <p:cxnSp>
        <p:nvCxnSpPr>
          <p:cNvPr id="23" name="Gerade Verbindung mit Pfeil 22"/>
          <p:cNvCxnSpPr/>
          <p:nvPr/>
        </p:nvCxnSpPr>
        <p:spPr>
          <a:xfrm flipV="1">
            <a:off x="8172400" y="1196752"/>
            <a:ext cx="864096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02" name="Picture 10" descr="C:\Users\rit\Documents\CEOS\WGISS 32\GEMET Tropospheric Ozon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4077072"/>
            <a:ext cx="1512168" cy="932069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cxnSp>
        <p:nvCxnSpPr>
          <p:cNvPr id="25" name="Gerade Verbindung mit Pfeil 24"/>
          <p:cNvCxnSpPr/>
          <p:nvPr/>
        </p:nvCxnSpPr>
        <p:spPr>
          <a:xfrm>
            <a:off x="1907704" y="3501008"/>
            <a:ext cx="1080120" cy="100811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03" name="Picture 11" descr="C:\Users\rit\Documents\CEOS\WGISS 32\GEMET Ozon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5301208"/>
            <a:ext cx="1512168" cy="1173234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cxnSp>
        <p:nvCxnSpPr>
          <p:cNvPr id="28" name="Gerade Verbindung mit Pfeil 27"/>
          <p:cNvCxnSpPr/>
          <p:nvPr/>
        </p:nvCxnSpPr>
        <p:spPr>
          <a:xfrm>
            <a:off x="1187624" y="4005064"/>
            <a:ext cx="1872208" cy="1800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04" name="Picture 12" descr="C:\Users\rit\Documents\CEOS\WGISS 32\GEMET Oxyge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8144" y="4653136"/>
            <a:ext cx="1767109" cy="140195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cxnSp>
        <p:nvCxnSpPr>
          <p:cNvPr id="31" name="Gerade Verbindung mit Pfeil 30"/>
          <p:cNvCxnSpPr/>
          <p:nvPr/>
        </p:nvCxnSpPr>
        <p:spPr>
          <a:xfrm flipV="1">
            <a:off x="4860032" y="5373216"/>
            <a:ext cx="864096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flipV="1">
            <a:off x="7740352" y="4725144"/>
            <a:ext cx="864096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GCMD: </a:t>
            </a:r>
            <a:r>
              <a:rPr lang="en-US" i="1" dirty="0" smtClean="0"/>
              <a:t>Concept</a:t>
            </a:r>
            <a:r>
              <a:rPr lang="en-US" dirty="0" smtClean="0"/>
              <a:t> Ozone</a:t>
            </a:r>
            <a:endParaRPr lang="en-US" dirty="0"/>
          </a:p>
        </p:txBody>
      </p:sp>
      <p:pic>
        <p:nvPicPr>
          <p:cNvPr id="9218" name="Picture 2" descr="C:\Users\rit\Documents\CEOS\WGISS 32\GCMD Science Keyword Oz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54114"/>
            <a:ext cx="8562851" cy="6657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9219" name="Picture 3" descr="C:\Users\rit\Documents\CEOS\WGISS 32\GCMD Science Keyword Tropospheric Oz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844824"/>
            <a:ext cx="5797699" cy="6584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2987824" y="6093296"/>
            <a:ext cx="5918608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4"/>
              </a:rPr>
              <a:t>http://gcmd.gsfc.nasa.gov/Resources/valids/archives/GCMD_Science_Keywords.pdf</a:t>
            </a:r>
            <a:endParaRPr lang="en-US" sz="1200" dirty="0"/>
          </a:p>
        </p:txBody>
      </p:sp>
      <p:cxnSp>
        <p:nvCxnSpPr>
          <p:cNvPr id="35" name="Gekrümmte Verbindung 34"/>
          <p:cNvCxnSpPr/>
          <p:nvPr/>
        </p:nvCxnSpPr>
        <p:spPr>
          <a:xfrm>
            <a:off x="3995936" y="1628800"/>
            <a:ext cx="914400" cy="91440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>
            <a:off x="4355976" y="16288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flipV="1">
            <a:off x="6300192" y="1384310"/>
            <a:ext cx="0" cy="2880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 flipH="1">
            <a:off x="5436096" y="1384310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4975582" y="119675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</a:t>
            </a:r>
            <a:endParaRPr lang="en-US" dirty="0"/>
          </a:p>
        </p:txBody>
      </p:sp>
      <p:cxnSp>
        <p:nvCxnSpPr>
          <p:cNvPr id="55" name="Gerade Verbindung 54"/>
          <p:cNvCxnSpPr/>
          <p:nvPr/>
        </p:nvCxnSpPr>
        <p:spPr>
          <a:xfrm rot="10800000" flipV="1">
            <a:off x="4139952" y="1384310"/>
            <a:ext cx="0" cy="288032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 flipH="1">
            <a:off x="4139952" y="1384310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/>
          <p:cNvCxnSpPr/>
          <p:nvPr/>
        </p:nvCxnSpPr>
        <p:spPr>
          <a:xfrm flipV="1">
            <a:off x="3995936" y="1383747"/>
            <a:ext cx="0" cy="2880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 flipH="1">
            <a:off x="3131840" y="1383747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/>
          <p:cNvSpPr txBox="1"/>
          <p:nvPr/>
        </p:nvSpPr>
        <p:spPr>
          <a:xfrm>
            <a:off x="2671326" y="119675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</a:t>
            </a:r>
            <a:endParaRPr lang="en-US" dirty="0"/>
          </a:p>
        </p:txBody>
      </p:sp>
      <p:cxnSp>
        <p:nvCxnSpPr>
          <p:cNvPr id="70" name="Gerade Verbindung 69"/>
          <p:cNvCxnSpPr/>
          <p:nvPr/>
        </p:nvCxnSpPr>
        <p:spPr>
          <a:xfrm rot="10800000" flipV="1">
            <a:off x="1835696" y="1383747"/>
            <a:ext cx="0" cy="288032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/>
          <p:nvPr/>
        </p:nvCxnSpPr>
        <p:spPr>
          <a:xfrm flipH="1">
            <a:off x="1835696" y="1383747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71"/>
          <p:cNvCxnSpPr/>
          <p:nvPr/>
        </p:nvCxnSpPr>
        <p:spPr>
          <a:xfrm flipV="1">
            <a:off x="8172401" y="4122066"/>
            <a:ext cx="0" cy="2880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72"/>
          <p:cNvCxnSpPr/>
          <p:nvPr/>
        </p:nvCxnSpPr>
        <p:spPr>
          <a:xfrm flipH="1">
            <a:off x="7308305" y="4122066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feld 73"/>
          <p:cNvSpPr txBox="1"/>
          <p:nvPr/>
        </p:nvSpPr>
        <p:spPr>
          <a:xfrm>
            <a:off x="6847791" y="390604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</a:t>
            </a:r>
            <a:endParaRPr lang="en-US" dirty="0"/>
          </a:p>
        </p:txBody>
      </p:sp>
      <p:cxnSp>
        <p:nvCxnSpPr>
          <p:cNvPr id="75" name="Gerade Verbindung 74"/>
          <p:cNvCxnSpPr/>
          <p:nvPr/>
        </p:nvCxnSpPr>
        <p:spPr>
          <a:xfrm rot="10800000" flipV="1">
            <a:off x="6012161" y="4106100"/>
            <a:ext cx="0" cy="288032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75"/>
          <p:cNvCxnSpPr/>
          <p:nvPr/>
        </p:nvCxnSpPr>
        <p:spPr>
          <a:xfrm flipH="1">
            <a:off x="6012161" y="4106100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76"/>
          <p:cNvCxnSpPr/>
          <p:nvPr/>
        </p:nvCxnSpPr>
        <p:spPr>
          <a:xfrm flipV="1">
            <a:off x="5868145" y="4106100"/>
            <a:ext cx="0" cy="2880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5004049" y="4106100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4543535" y="390604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</a:t>
            </a:r>
            <a:endParaRPr lang="en-US" dirty="0"/>
          </a:p>
        </p:txBody>
      </p:sp>
      <p:cxnSp>
        <p:nvCxnSpPr>
          <p:cNvPr id="80" name="Gerade Verbindung 79"/>
          <p:cNvCxnSpPr/>
          <p:nvPr/>
        </p:nvCxnSpPr>
        <p:spPr>
          <a:xfrm rot="10800000" flipV="1">
            <a:off x="3707905" y="4106100"/>
            <a:ext cx="0" cy="288032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3707905" y="4106100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/>
          <p:cNvCxnSpPr/>
          <p:nvPr/>
        </p:nvCxnSpPr>
        <p:spPr>
          <a:xfrm flipV="1">
            <a:off x="3563888" y="4106100"/>
            <a:ext cx="0" cy="2880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83"/>
          <p:cNvCxnSpPr/>
          <p:nvPr/>
        </p:nvCxnSpPr>
        <p:spPr>
          <a:xfrm flipH="1">
            <a:off x="2699792" y="4106100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2239278" y="390604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</a:t>
            </a:r>
            <a:endParaRPr lang="en-US" dirty="0"/>
          </a:p>
        </p:txBody>
      </p:sp>
      <p:cxnSp>
        <p:nvCxnSpPr>
          <p:cNvPr id="86" name="Gerade Verbindung 85"/>
          <p:cNvCxnSpPr/>
          <p:nvPr/>
        </p:nvCxnSpPr>
        <p:spPr>
          <a:xfrm rot="10800000" flipV="1">
            <a:off x="1403648" y="4106100"/>
            <a:ext cx="0" cy="288032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/>
          <p:nvPr/>
        </p:nvCxnSpPr>
        <p:spPr>
          <a:xfrm flipH="1">
            <a:off x="1403648" y="4106100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/>
          <p:nvPr/>
        </p:nvCxnSpPr>
        <p:spPr>
          <a:xfrm flipV="1">
            <a:off x="4139952" y="2663926"/>
            <a:ext cx="0" cy="28803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/>
          <p:nvPr/>
        </p:nvCxnSpPr>
        <p:spPr>
          <a:xfrm flipH="1">
            <a:off x="5436096" y="2996952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4968324" y="278092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</a:t>
            </a:r>
            <a:endParaRPr lang="en-US" dirty="0"/>
          </a:p>
        </p:txBody>
      </p:sp>
      <p:cxnSp>
        <p:nvCxnSpPr>
          <p:cNvPr id="92" name="Gerade Verbindung 91"/>
          <p:cNvCxnSpPr/>
          <p:nvPr/>
        </p:nvCxnSpPr>
        <p:spPr>
          <a:xfrm flipV="1">
            <a:off x="6300192" y="2663926"/>
            <a:ext cx="0" cy="288032"/>
          </a:xfrm>
          <a:prstGeom prst="line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92"/>
          <p:cNvCxnSpPr/>
          <p:nvPr/>
        </p:nvCxnSpPr>
        <p:spPr>
          <a:xfrm flipH="1">
            <a:off x="4139952" y="2951958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V="1">
            <a:off x="1835696" y="2663926"/>
            <a:ext cx="0" cy="28803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94"/>
          <p:cNvCxnSpPr/>
          <p:nvPr/>
        </p:nvCxnSpPr>
        <p:spPr>
          <a:xfrm flipH="1">
            <a:off x="3131840" y="2951958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2664068" y="278092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</a:t>
            </a:r>
            <a:endParaRPr lang="en-US" dirty="0"/>
          </a:p>
        </p:txBody>
      </p:sp>
      <p:cxnSp>
        <p:nvCxnSpPr>
          <p:cNvPr id="97" name="Gerade Verbindung 96"/>
          <p:cNvCxnSpPr/>
          <p:nvPr/>
        </p:nvCxnSpPr>
        <p:spPr>
          <a:xfrm flipV="1">
            <a:off x="3995936" y="2663926"/>
            <a:ext cx="0" cy="288032"/>
          </a:xfrm>
          <a:prstGeom prst="line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/>
          <p:cNvCxnSpPr/>
          <p:nvPr/>
        </p:nvCxnSpPr>
        <p:spPr>
          <a:xfrm flipH="1">
            <a:off x="1835696" y="2951958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98"/>
          <p:cNvCxnSpPr/>
          <p:nvPr/>
        </p:nvCxnSpPr>
        <p:spPr>
          <a:xfrm flipV="1">
            <a:off x="6012160" y="5363924"/>
            <a:ext cx="0" cy="28803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99"/>
          <p:cNvCxnSpPr/>
          <p:nvPr/>
        </p:nvCxnSpPr>
        <p:spPr>
          <a:xfrm flipH="1">
            <a:off x="7308304" y="5651956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feld 100"/>
          <p:cNvSpPr txBox="1"/>
          <p:nvPr/>
        </p:nvSpPr>
        <p:spPr>
          <a:xfrm>
            <a:off x="6840532" y="543593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</a:t>
            </a:r>
            <a:endParaRPr lang="en-US" dirty="0"/>
          </a:p>
        </p:txBody>
      </p:sp>
      <p:cxnSp>
        <p:nvCxnSpPr>
          <p:cNvPr id="102" name="Gerade Verbindung 101"/>
          <p:cNvCxnSpPr/>
          <p:nvPr/>
        </p:nvCxnSpPr>
        <p:spPr>
          <a:xfrm flipV="1">
            <a:off x="8172400" y="5363924"/>
            <a:ext cx="0" cy="288032"/>
          </a:xfrm>
          <a:prstGeom prst="line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102"/>
          <p:cNvCxnSpPr/>
          <p:nvPr/>
        </p:nvCxnSpPr>
        <p:spPr>
          <a:xfrm flipH="1">
            <a:off x="6012160" y="5651956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103"/>
          <p:cNvCxnSpPr/>
          <p:nvPr/>
        </p:nvCxnSpPr>
        <p:spPr>
          <a:xfrm flipV="1">
            <a:off x="3707904" y="5363924"/>
            <a:ext cx="0" cy="28803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104"/>
          <p:cNvCxnSpPr/>
          <p:nvPr/>
        </p:nvCxnSpPr>
        <p:spPr>
          <a:xfrm flipH="1">
            <a:off x="5004048" y="5651956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feld 105"/>
          <p:cNvSpPr txBox="1"/>
          <p:nvPr/>
        </p:nvSpPr>
        <p:spPr>
          <a:xfrm>
            <a:off x="4536276" y="543593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</a:t>
            </a:r>
            <a:endParaRPr lang="en-US" dirty="0"/>
          </a:p>
        </p:txBody>
      </p:sp>
      <p:cxnSp>
        <p:nvCxnSpPr>
          <p:cNvPr id="107" name="Gerade Verbindung 106"/>
          <p:cNvCxnSpPr/>
          <p:nvPr/>
        </p:nvCxnSpPr>
        <p:spPr>
          <a:xfrm flipV="1">
            <a:off x="5868144" y="5363924"/>
            <a:ext cx="0" cy="288032"/>
          </a:xfrm>
          <a:prstGeom prst="line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107"/>
          <p:cNvCxnSpPr/>
          <p:nvPr/>
        </p:nvCxnSpPr>
        <p:spPr>
          <a:xfrm flipH="1">
            <a:off x="3707904" y="5651956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112"/>
          <p:cNvCxnSpPr/>
          <p:nvPr/>
        </p:nvCxnSpPr>
        <p:spPr>
          <a:xfrm flipV="1">
            <a:off x="1403648" y="5363924"/>
            <a:ext cx="0" cy="28803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113"/>
          <p:cNvCxnSpPr/>
          <p:nvPr/>
        </p:nvCxnSpPr>
        <p:spPr>
          <a:xfrm flipH="1">
            <a:off x="2699792" y="5651956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feld 114"/>
          <p:cNvSpPr txBox="1"/>
          <p:nvPr/>
        </p:nvSpPr>
        <p:spPr>
          <a:xfrm>
            <a:off x="2232020" y="543593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</a:t>
            </a:r>
            <a:endParaRPr lang="en-US" dirty="0"/>
          </a:p>
        </p:txBody>
      </p:sp>
      <p:cxnSp>
        <p:nvCxnSpPr>
          <p:cNvPr id="116" name="Gerade Verbindung 115"/>
          <p:cNvCxnSpPr/>
          <p:nvPr/>
        </p:nvCxnSpPr>
        <p:spPr>
          <a:xfrm flipV="1">
            <a:off x="3563888" y="5363924"/>
            <a:ext cx="0" cy="288032"/>
          </a:xfrm>
          <a:prstGeom prst="line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 Verbindung 116"/>
          <p:cNvCxnSpPr/>
          <p:nvPr/>
        </p:nvCxnSpPr>
        <p:spPr>
          <a:xfrm flipH="1">
            <a:off x="1403648" y="5651956"/>
            <a:ext cx="864096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rade Verbindung 117"/>
          <p:cNvCxnSpPr/>
          <p:nvPr/>
        </p:nvCxnSpPr>
        <p:spPr>
          <a:xfrm flipV="1">
            <a:off x="6804248" y="2708920"/>
            <a:ext cx="0" cy="792088"/>
          </a:xfrm>
          <a:prstGeom prst="line">
            <a:avLst/>
          </a:prstGeom>
          <a:ln w="25400">
            <a:solidFill>
              <a:srgbClr val="FF00FF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118"/>
          <p:cNvCxnSpPr/>
          <p:nvPr/>
        </p:nvCxnSpPr>
        <p:spPr>
          <a:xfrm flipH="1">
            <a:off x="6804248" y="3491716"/>
            <a:ext cx="648072" cy="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feld 119"/>
          <p:cNvSpPr txBox="1"/>
          <p:nvPr/>
        </p:nvSpPr>
        <p:spPr>
          <a:xfrm>
            <a:off x="7452320" y="3275692"/>
            <a:ext cx="488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RT</a:t>
            </a:r>
            <a:endParaRPr lang="en-US" dirty="0"/>
          </a:p>
        </p:txBody>
      </p:sp>
      <p:cxnSp>
        <p:nvCxnSpPr>
          <p:cNvPr id="121" name="Gerade Verbindung 120"/>
          <p:cNvCxnSpPr/>
          <p:nvPr/>
        </p:nvCxnSpPr>
        <p:spPr>
          <a:xfrm flipH="1">
            <a:off x="7956376" y="3491716"/>
            <a:ext cx="504056" cy="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124"/>
          <p:cNvCxnSpPr/>
          <p:nvPr/>
        </p:nvCxnSpPr>
        <p:spPr>
          <a:xfrm>
            <a:off x="8460432" y="3501008"/>
            <a:ext cx="0" cy="864096"/>
          </a:xfrm>
          <a:prstGeom prst="line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850" y="6524625"/>
            <a:ext cx="8569325" cy="333375"/>
          </a:xfrm>
        </p:spPr>
        <p:txBody>
          <a:bodyPr/>
          <a:lstStyle/>
          <a:p>
            <a:r>
              <a:rPr lang="en-US" dirty="0" smtClean="0"/>
              <a:t>CEOS Working Group on Information Systems and Services, WGISS-32, Budapest, 26 - 30 September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1469</Words>
  <Application>Microsoft Office PowerPoint</Application>
  <PresentationFormat>Bildschirmpräsentation (4:3)</PresentationFormat>
  <Paragraphs>345</Paragraphs>
  <Slides>27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0" baseType="lpstr">
      <vt:lpstr>Arial</vt:lpstr>
      <vt:lpstr>Wingdings</vt:lpstr>
      <vt:lpstr>Standarddesign</vt:lpstr>
      <vt:lpstr>Use of NASA's GCMD keyword vocabulary transformed into SKOS structures in context of ISDC* ontology and IDN applications</vt:lpstr>
      <vt:lpstr>Linked (Open) Data Cloud</vt:lpstr>
      <vt:lpstr>Controlled Vocabularies</vt:lpstr>
      <vt:lpstr>GCMD/IDN Keywords</vt:lpstr>
      <vt:lpstr>GCMD Science Keywords</vt:lpstr>
      <vt:lpstr>Thesauri* Standard</vt:lpstr>
      <vt:lpstr>Thesaurus Language Vocabulary</vt:lpstr>
      <vt:lpstr>Concept                 Atmosperic Ozone</vt:lpstr>
      <vt:lpstr>GCMD: Concept Ozone</vt:lpstr>
      <vt:lpstr>SKOS</vt:lpstr>
      <vt:lpstr>SKOS Model</vt:lpstr>
      <vt:lpstr>SKOS Namespace and Vocab</vt:lpstr>
      <vt:lpstr>GCMD Science Keywords 1/7</vt:lpstr>
      <vt:lpstr>GCMD Science Keywords 2/7</vt:lpstr>
      <vt:lpstr>GCMD Science Keywords 3/7</vt:lpstr>
      <vt:lpstr>GCMD Science Keywords 4/7</vt:lpstr>
      <vt:lpstr>GCMD Science Keywords 5/7</vt:lpstr>
      <vt:lpstr>GCMD Science Keywords 6/7</vt:lpstr>
      <vt:lpstr>GCMD Science Keywords 7/7</vt:lpstr>
      <vt:lpstr>ISDC Ontology (Protégé 4.1)</vt:lpstr>
      <vt:lpstr>Live Demo (Protégé 4.1)</vt:lpstr>
      <vt:lpstr>Some Ideas* for GCMD/IDN</vt:lpstr>
      <vt:lpstr>PowerPoint-Präsentation</vt:lpstr>
      <vt:lpstr>What can be done with SKOS?</vt:lpstr>
      <vt:lpstr>What must be done?</vt:lpstr>
      <vt:lpstr>Modeling/Programming Tasks</vt:lpstr>
      <vt:lpstr>PowerPoint-Präsentation</vt:lpstr>
    </vt:vector>
  </TitlesOfParts>
  <Company>GFZ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European electronic Geophysical Year                            Workshop</dc:title>
  <dc:creator>rit</dc:creator>
  <cp:lastModifiedBy>Diana Otto</cp:lastModifiedBy>
  <cp:revision>701</cp:revision>
  <dcterms:created xsi:type="dcterms:W3CDTF">2007-04-12T04:44:30Z</dcterms:created>
  <dcterms:modified xsi:type="dcterms:W3CDTF">2014-08-13T07:29:18Z</dcterms:modified>
</cp:coreProperties>
</file>